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6" r:id="rId1"/>
  </p:sldMasterIdLst>
  <p:sldIdLst>
    <p:sldId id="264" r:id="rId2"/>
    <p:sldId id="265" r:id="rId3"/>
    <p:sldId id="267" r:id="rId4"/>
    <p:sldId id="273" r:id="rId5"/>
    <p:sldId id="257" r:id="rId6"/>
    <p:sldId id="262" r:id="rId7"/>
    <p:sldId id="268" r:id="rId8"/>
    <p:sldId id="274" r:id="rId9"/>
    <p:sldId id="275" r:id="rId10"/>
    <p:sldId id="276" r:id="rId11"/>
    <p:sldId id="277" r:id="rId12"/>
    <p:sldId id="278" r:id="rId13"/>
    <p:sldId id="279" r:id="rId14"/>
    <p:sldId id="280" r:id="rId15"/>
    <p:sldId id="281" r:id="rId16"/>
    <p:sldId id="282" r:id="rId17"/>
    <p:sldId id="283" r:id="rId18"/>
    <p:sldId id="284" r:id="rId19"/>
    <p:sldId id="285" r:id="rId20"/>
  </p:sldIdLst>
  <p:sldSz cx="20094575" cy="11303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9DE"/>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3" autoAdjust="0"/>
    <p:restoredTop sz="94660"/>
  </p:normalViewPr>
  <p:slideViewPr>
    <p:cSldViewPr snapToGrid="0">
      <p:cViewPr varScale="1">
        <p:scale>
          <a:sx n="44" d="100"/>
          <a:sy n="44" d="100"/>
        </p:scale>
        <p:origin x="64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11822" y="1849820"/>
            <a:ext cx="15070931" cy="3935119"/>
          </a:xfrm>
        </p:spPr>
        <p:txBody>
          <a:bodyPr anchor="b"/>
          <a:lstStyle>
            <a:lvl1pPr algn="ctr">
              <a:defRPr sz="9889"/>
            </a:lvl1pPr>
          </a:lstStyle>
          <a:p>
            <a:r>
              <a:rPr lang="pt-BR"/>
              <a:t>Clique para editar o título Mestre</a:t>
            </a:r>
            <a:endParaRPr lang="en-US" dirty="0"/>
          </a:p>
        </p:txBody>
      </p:sp>
      <p:sp>
        <p:nvSpPr>
          <p:cNvPr id="3" name="Subtitle 2"/>
          <p:cNvSpPr>
            <a:spLocks noGrp="1"/>
          </p:cNvSpPr>
          <p:nvPr>
            <p:ph type="subTitle" idx="1"/>
          </p:nvPr>
        </p:nvSpPr>
        <p:spPr>
          <a:xfrm>
            <a:off x="2511822" y="5936692"/>
            <a:ext cx="15070931" cy="2728941"/>
          </a:xfrm>
        </p:spPr>
        <p:txBody>
          <a:bodyPr/>
          <a:lstStyle>
            <a:lvl1pPr marL="0" indent="0" algn="ctr">
              <a:buNone/>
              <a:defRPr sz="3955"/>
            </a:lvl1pPr>
            <a:lvl2pPr marL="753511" indent="0" algn="ctr">
              <a:buNone/>
              <a:defRPr sz="3296"/>
            </a:lvl2pPr>
            <a:lvl3pPr marL="1507023" indent="0" algn="ctr">
              <a:buNone/>
              <a:defRPr sz="2967"/>
            </a:lvl3pPr>
            <a:lvl4pPr marL="2260534" indent="0" algn="ctr">
              <a:buNone/>
              <a:defRPr sz="2637"/>
            </a:lvl4pPr>
            <a:lvl5pPr marL="3014045" indent="0" algn="ctr">
              <a:buNone/>
              <a:defRPr sz="2637"/>
            </a:lvl5pPr>
            <a:lvl6pPr marL="3767557" indent="0" algn="ctr">
              <a:buNone/>
              <a:defRPr sz="2637"/>
            </a:lvl6pPr>
            <a:lvl7pPr marL="4521068" indent="0" algn="ctr">
              <a:buNone/>
              <a:defRPr sz="2637"/>
            </a:lvl7pPr>
            <a:lvl8pPr marL="5274579" indent="0" algn="ctr">
              <a:buNone/>
              <a:defRPr sz="2637"/>
            </a:lvl8pPr>
            <a:lvl9pPr marL="6028091" indent="0" algn="ctr">
              <a:buNone/>
              <a:defRPr sz="2637"/>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D4957092-E437-440B-BE2E-63F90959F882}" type="datetimeFigureOut">
              <a:rPr lang="pt-BR" smtClean="0"/>
              <a:t>11/10/2021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3530898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4957092-E437-440B-BE2E-63F90959F882}" type="datetimeFigureOut">
              <a:rPr lang="pt-BR" smtClean="0"/>
              <a:t>11/10/2021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58593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380180" y="601780"/>
            <a:ext cx="4332893" cy="957877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381502" y="601780"/>
            <a:ext cx="12747496" cy="9578770"/>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4957092-E437-440B-BE2E-63F90959F882}" type="datetimeFigureOut">
              <a:rPr lang="pt-BR" smtClean="0"/>
              <a:t>11/10/2021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42072359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2"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extLst>
      <p:ext uri="{BB962C8B-B14F-4D97-AF65-F5344CB8AC3E}">
        <p14:creationId xmlns:p14="http://schemas.microsoft.com/office/powerpoint/2010/main" val="3260096584"/>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D4957092-E437-440B-BE2E-63F90959F882}" type="datetimeFigureOut">
              <a:rPr lang="pt-BR" smtClean="0"/>
              <a:t>11/10/2021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1290147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371036" y="2817902"/>
            <a:ext cx="17331571" cy="4701733"/>
          </a:xfrm>
        </p:spPr>
        <p:txBody>
          <a:bodyPr anchor="b"/>
          <a:lstStyle>
            <a:lvl1pPr>
              <a:defRPr sz="9889"/>
            </a:lvl1pPr>
          </a:lstStyle>
          <a:p>
            <a:r>
              <a:rPr lang="pt-BR"/>
              <a:t>Clique para editar o título Mestre</a:t>
            </a:r>
            <a:endParaRPr lang="en-US" dirty="0"/>
          </a:p>
        </p:txBody>
      </p:sp>
      <p:sp>
        <p:nvSpPr>
          <p:cNvPr id="3" name="Text Placeholder 2"/>
          <p:cNvSpPr>
            <a:spLocks noGrp="1"/>
          </p:cNvSpPr>
          <p:nvPr>
            <p:ph type="body" idx="1"/>
          </p:nvPr>
        </p:nvSpPr>
        <p:spPr>
          <a:xfrm>
            <a:off x="1371036" y="7564116"/>
            <a:ext cx="17331571" cy="2472530"/>
          </a:xfrm>
        </p:spPr>
        <p:txBody>
          <a:bodyPr/>
          <a:lstStyle>
            <a:lvl1pPr marL="0" indent="0">
              <a:buNone/>
              <a:defRPr sz="3955">
                <a:solidFill>
                  <a:schemeClr val="tx1">
                    <a:tint val="75000"/>
                  </a:schemeClr>
                </a:solidFill>
              </a:defRPr>
            </a:lvl1pPr>
            <a:lvl2pPr marL="753511" indent="0">
              <a:buNone/>
              <a:defRPr sz="3296">
                <a:solidFill>
                  <a:schemeClr val="tx1">
                    <a:tint val="75000"/>
                  </a:schemeClr>
                </a:solidFill>
              </a:defRPr>
            </a:lvl2pPr>
            <a:lvl3pPr marL="1507023" indent="0">
              <a:buNone/>
              <a:defRPr sz="2967">
                <a:solidFill>
                  <a:schemeClr val="tx1">
                    <a:tint val="75000"/>
                  </a:schemeClr>
                </a:solidFill>
              </a:defRPr>
            </a:lvl3pPr>
            <a:lvl4pPr marL="2260534" indent="0">
              <a:buNone/>
              <a:defRPr sz="2637">
                <a:solidFill>
                  <a:schemeClr val="tx1">
                    <a:tint val="75000"/>
                  </a:schemeClr>
                </a:solidFill>
              </a:defRPr>
            </a:lvl4pPr>
            <a:lvl5pPr marL="3014045" indent="0">
              <a:buNone/>
              <a:defRPr sz="2637">
                <a:solidFill>
                  <a:schemeClr val="tx1">
                    <a:tint val="75000"/>
                  </a:schemeClr>
                </a:solidFill>
              </a:defRPr>
            </a:lvl5pPr>
            <a:lvl6pPr marL="3767557" indent="0">
              <a:buNone/>
              <a:defRPr sz="2637">
                <a:solidFill>
                  <a:schemeClr val="tx1">
                    <a:tint val="75000"/>
                  </a:schemeClr>
                </a:solidFill>
              </a:defRPr>
            </a:lvl6pPr>
            <a:lvl7pPr marL="4521068" indent="0">
              <a:buNone/>
              <a:defRPr sz="2637">
                <a:solidFill>
                  <a:schemeClr val="tx1">
                    <a:tint val="75000"/>
                  </a:schemeClr>
                </a:solidFill>
              </a:defRPr>
            </a:lvl7pPr>
            <a:lvl8pPr marL="5274579" indent="0">
              <a:buNone/>
              <a:defRPr sz="2637">
                <a:solidFill>
                  <a:schemeClr val="tx1">
                    <a:tint val="75000"/>
                  </a:schemeClr>
                </a:solidFill>
              </a:defRPr>
            </a:lvl8pPr>
            <a:lvl9pPr marL="6028091" indent="0">
              <a:buNone/>
              <a:defRPr sz="2637">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D4957092-E437-440B-BE2E-63F90959F882}" type="datetimeFigureOut">
              <a:rPr lang="pt-BR" smtClean="0"/>
              <a:t>11/10/2021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2461618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1381502" y="3008900"/>
            <a:ext cx="8540194" cy="717165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0172879" y="3008900"/>
            <a:ext cx="8540194" cy="717165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D4957092-E437-440B-BE2E-63F90959F882}" type="datetimeFigureOut">
              <a:rPr lang="pt-BR" smtClean="0"/>
              <a:t>11/10/2021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1124713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384119" y="601781"/>
            <a:ext cx="17331571" cy="2184724"/>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384120" y="2770806"/>
            <a:ext cx="8500946" cy="1357929"/>
          </a:xfrm>
        </p:spPr>
        <p:txBody>
          <a:bodyPr anchor="b"/>
          <a:lstStyle>
            <a:lvl1pPr marL="0" indent="0">
              <a:buNone/>
              <a:defRPr sz="3955" b="1"/>
            </a:lvl1pPr>
            <a:lvl2pPr marL="753511" indent="0">
              <a:buNone/>
              <a:defRPr sz="3296" b="1"/>
            </a:lvl2pPr>
            <a:lvl3pPr marL="1507023" indent="0">
              <a:buNone/>
              <a:defRPr sz="2967" b="1"/>
            </a:lvl3pPr>
            <a:lvl4pPr marL="2260534" indent="0">
              <a:buNone/>
              <a:defRPr sz="2637" b="1"/>
            </a:lvl4pPr>
            <a:lvl5pPr marL="3014045" indent="0">
              <a:buNone/>
              <a:defRPr sz="2637" b="1"/>
            </a:lvl5pPr>
            <a:lvl6pPr marL="3767557" indent="0">
              <a:buNone/>
              <a:defRPr sz="2637" b="1"/>
            </a:lvl6pPr>
            <a:lvl7pPr marL="4521068" indent="0">
              <a:buNone/>
              <a:defRPr sz="2637" b="1"/>
            </a:lvl7pPr>
            <a:lvl8pPr marL="5274579" indent="0">
              <a:buNone/>
              <a:defRPr sz="2637" b="1"/>
            </a:lvl8pPr>
            <a:lvl9pPr marL="6028091" indent="0">
              <a:buNone/>
              <a:defRPr sz="2637" b="1"/>
            </a:lvl9pPr>
          </a:lstStyle>
          <a:p>
            <a:pPr lvl="0"/>
            <a:r>
              <a:rPr lang="pt-BR"/>
              <a:t>Clique para editar os estilos de texto Mestres</a:t>
            </a:r>
          </a:p>
        </p:txBody>
      </p:sp>
      <p:sp>
        <p:nvSpPr>
          <p:cNvPr id="4" name="Content Placeholder 3"/>
          <p:cNvSpPr>
            <a:spLocks noGrp="1"/>
          </p:cNvSpPr>
          <p:nvPr>
            <p:ph sz="half" idx="2"/>
          </p:nvPr>
        </p:nvSpPr>
        <p:spPr>
          <a:xfrm>
            <a:off x="1384120" y="4128735"/>
            <a:ext cx="8500946" cy="607274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0172878" y="2770806"/>
            <a:ext cx="8542812" cy="1357929"/>
          </a:xfrm>
        </p:spPr>
        <p:txBody>
          <a:bodyPr anchor="b"/>
          <a:lstStyle>
            <a:lvl1pPr marL="0" indent="0">
              <a:buNone/>
              <a:defRPr sz="3955" b="1"/>
            </a:lvl1pPr>
            <a:lvl2pPr marL="753511" indent="0">
              <a:buNone/>
              <a:defRPr sz="3296" b="1"/>
            </a:lvl2pPr>
            <a:lvl3pPr marL="1507023" indent="0">
              <a:buNone/>
              <a:defRPr sz="2967" b="1"/>
            </a:lvl3pPr>
            <a:lvl4pPr marL="2260534" indent="0">
              <a:buNone/>
              <a:defRPr sz="2637" b="1"/>
            </a:lvl4pPr>
            <a:lvl5pPr marL="3014045" indent="0">
              <a:buNone/>
              <a:defRPr sz="2637" b="1"/>
            </a:lvl5pPr>
            <a:lvl6pPr marL="3767557" indent="0">
              <a:buNone/>
              <a:defRPr sz="2637" b="1"/>
            </a:lvl6pPr>
            <a:lvl7pPr marL="4521068" indent="0">
              <a:buNone/>
              <a:defRPr sz="2637" b="1"/>
            </a:lvl7pPr>
            <a:lvl8pPr marL="5274579" indent="0">
              <a:buNone/>
              <a:defRPr sz="2637" b="1"/>
            </a:lvl8pPr>
            <a:lvl9pPr marL="6028091" indent="0">
              <a:buNone/>
              <a:defRPr sz="2637" b="1"/>
            </a:lvl9pPr>
          </a:lstStyle>
          <a:p>
            <a:pPr lvl="0"/>
            <a:r>
              <a:rPr lang="pt-BR"/>
              <a:t>Clique para editar os estilos de texto Mestres</a:t>
            </a:r>
          </a:p>
        </p:txBody>
      </p:sp>
      <p:sp>
        <p:nvSpPr>
          <p:cNvPr id="6" name="Content Placeholder 5"/>
          <p:cNvSpPr>
            <a:spLocks noGrp="1"/>
          </p:cNvSpPr>
          <p:nvPr>
            <p:ph sz="quarter" idx="4"/>
          </p:nvPr>
        </p:nvSpPr>
        <p:spPr>
          <a:xfrm>
            <a:off x="10172878" y="4128735"/>
            <a:ext cx="8542812" cy="607274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D4957092-E437-440B-BE2E-63F90959F882}" type="datetimeFigureOut">
              <a:rPr lang="pt-BR" smtClean="0"/>
              <a:t>11/10/2021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1781036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D4957092-E437-440B-BE2E-63F90959F882}" type="datetimeFigureOut">
              <a:rPr lang="pt-BR" smtClean="0"/>
              <a:t>11/10/2021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276824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957092-E437-440B-BE2E-63F90959F882}" type="datetimeFigureOut">
              <a:rPr lang="pt-BR" smtClean="0"/>
              <a:t>11/10/2021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2128049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384120" y="753533"/>
            <a:ext cx="6481023" cy="2637367"/>
          </a:xfrm>
        </p:spPr>
        <p:txBody>
          <a:bodyPr anchor="b"/>
          <a:lstStyle>
            <a:lvl1pPr>
              <a:defRPr sz="5274"/>
            </a:lvl1pPr>
          </a:lstStyle>
          <a:p>
            <a:r>
              <a:rPr lang="pt-BR"/>
              <a:t>Clique para editar o título Mestre</a:t>
            </a:r>
            <a:endParaRPr lang="en-US" dirty="0"/>
          </a:p>
        </p:txBody>
      </p:sp>
      <p:sp>
        <p:nvSpPr>
          <p:cNvPr id="3" name="Content Placeholder 2"/>
          <p:cNvSpPr>
            <a:spLocks noGrp="1"/>
          </p:cNvSpPr>
          <p:nvPr>
            <p:ph idx="1"/>
          </p:nvPr>
        </p:nvSpPr>
        <p:spPr>
          <a:xfrm>
            <a:off x="8542811" y="1627424"/>
            <a:ext cx="10172879" cy="8032456"/>
          </a:xfrm>
        </p:spPr>
        <p:txBody>
          <a:bodyPr/>
          <a:lstStyle>
            <a:lvl1pPr>
              <a:defRPr sz="5274"/>
            </a:lvl1pPr>
            <a:lvl2pPr>
              <a:defRPr sz="4615"/>
            </a:lvl2pPr>
            <a:lvl3pPr>
              <a:defRPr sz="3955"/>
            </a:lvl3pPr>
            <a:lvl4pPr>
              <a:defRPr sz="3296"/>
            </a:lvl4pPr>
            <a:lvl5pPr>
              <a:defRPr sz="3296"/>
            </a:lvl5pPr>
            <a:lvl6pPr>
              <a:defRPr sz="3296"/>
            </a:lvl6pPr>
            <a:lvl7pPr>
              <a:defRPr sz="3296"/>
            </a:lvl7pPr>
            <a:lvl8pPr>
              <a:defRPr sz="3296"/>
            </a:lvl8pPr>
            <a:lvl9pPr>
              <a:defRPr sz="3296"/>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384120" y="3390900"/>
            <a:ext cx="6481023" cy="6282062"/>
          </a:xfrm>
        </p:spPr>
        <p:txBody>
          <a:bodyPr/>
          <a:lstStyle>
            <a:lvl1pPr marL="0" indent="0">
              <a:buNone/>
              <a:defRPr sz="2637"/>
            </a:lvl1pPr>
            <a:lvl2pPr marL="753511" indent="0">
              <a:buNone/>
              <a:defRPr sz="2307"/>
            </a:lvl2pPr>
            <a:lvl3pPr marL="1507023" indent="0">
              <a:buNone/>
              <a:defRPr sz="1978"/>
            </a:lvl3pPr>
            <a:lvl4pPr marL="2260534" indent="0">
              <a:buNone/>
              <a:defRPr sz="1648"/>
            </a:lvl4pPr>
            <a:lvl5pPr marL="3014045" indent="0">
              <a:buNone/>
              <a:defRPr sz="1648"/>
            </a:lvl5pPr>
            <a:lvl6pPr marL="3767557" indent="0">
              <a:buNone/>
              <a:defRPr sz="1648"/>
            </a:lvl6pPr>
            <a:lvl7pPr marL="4521068" indent="0">
              <a:buNone/>
              <a:defRPr sz="1648"/>
            </a:lvl7pPr>
            <a:lvl8pPr marL="5274579" indent="0">
              <a:buNone/>
              <a:defRPr sz="1648"/>
            </a:lvl8pPr>
            <a:lvl9pPr marL="6028091" indent="0">
              <a:buNone/>
              <a:defRPr sz="1648"/>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D4957092-E437-440B-BE2E-63F90959F882}" type="datetimeFigureOut">
              <a:rPr lang="pt-BR" smtClean="0"/>
              <a:t>11/10/2021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1695916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384120" y="753533"/>
            <a:ext cx="6481023" cy="2637367"/>
          </a:xfrm>
        </p:spPr>
        <p:txBody>
          <a:bodyPr anchor="b"/>
          <a:lstStyle>
            <a:lvl1pPr>
              <a:defRPr sz="5274"/>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542811" y="1627424"/>
            <a:ext cx="10172879" cy="8032456"/>
          </a:xfrm>
        </p:spPr>
        <p:txBody>
          <a:bodyPr anchor="t"/>
          <a:lstStyle>
            <a:lvl1pPr marL="0" indent="0">
              <a:buNone/>
              <a:defRPr sz="5274"/>
            </a:lvl1pPr>
            <a:lvl2pPr marL="753511" indent="0">
              <a:buNone/>
              <a:defRPr sz="4615"/>
            </a:lvl2pPr>
            <a:lvl3pPr marL="1507023" indent="0">
              <a:buNone/>
              <a:defRPr sz="3955"/>
            </a:lvl3pPr>
            <a:lvl4pPr marL="2260534" indent="0">
              <a:buNone/>
              <a:defRPr sz="3296"/>
            </a:lvl4pPr>
            <a:lvl5pPr marL="3014045" indent="0">
              <a:buNone/>
              <a:defRPr sz="3296"/>
            </a:lvl5pPr>
            <a:lvl6pPr marL="3767557" indent="0">
              <a:buNone/>
              <a:defRPr sz="3296"/>
            </a:lvl6pPr>
            <a:lvl7pPr marL="4521068" indent="0">
              <a:buNone/>
              <a:defRPr sz="3296"/>
            </a:lvl7pPr>
            <a:lvl8pPr marL="5274579" indent="0">
              <a:buNone/>
              <a:defRPr sz="3296"/>
            </a:lvl8pPr>
            <a:lvl9pPr marL="6028091" indent="0">
              <a:buNone/>
              <a:defRPr sz="3296"/>
            </a:lvl9pPr>
          </a:lstStyle>
          <a:p>
            <a:r>
              <a:rPr lang="pt-BR"/>
              <a:t>Clique no ícone para adicionar uma imagem</a:t>
            </a:r>
            <a:endParaRPr lang="en-US" dirty="0"/>
          </a:p>
        </p:txBody>
      </p:sp>
      <p:sp>
        <p:nvSpPr>
          <p:cNvPr id="4" name="Text Placeholder 3"/>
          <p:cNvSpPr>
            <a:spLocks noGrp="1"/>
          </p:cNvSpPr>
          <p:nvPr>
            <p:ph type="body" sz="half" idx="2"/>
          </p:nvPr>
        </p:nvSpPr>
        <p:spPr>
          <a:xfrm>
            <a:off x="1384120" y="3390900"/>
            <a:ext cx="6481023" cy="6282062"/>
          </a:xfrm>
        </p:spPr>
        <p:txBody>
          <a:bodyPr/>
          <a:lstStyle>
            <a:lvl1pPr marL="0" indent="0">
              <a:buNone/>
              <a:defRPr sz="2637"/>
            </a:lvl1pPr>
            <a:lvl2pPr marL="753511" indent="0">
              <a:buNone/>
              <a:defRPr sz="2307"/>
            </a:lvl2pPr>
            <a:lvl3pPr marL="1507023" indent="0">
              <a:buNone/>
              <a:defRPr sz="1978"/>
            </a:lvl3pPr>
            <a:lvl4pPr marL="2260534" indent="0">
              <a:buNone/>
              <a:defRPr sz="1648"/>
            </a:lvl4pPr>
            <a:lvl5pPr marL="3014045" indent="0">
              <a:buNone/>
              <a:defRPr sz="1648"/>
            </a:lvl5pPr>
            <a:lvl6pPr marL="3767557" indent="0">
              <a:buNone/>
              <a:defRPr sz="1648"/>
            </a:lvl6pPr>
            <a:lvl7pPr marL="4521068" indent="0">
              <a:buNone/>
              <a:defRPr sz="1648"/>
            </a:lvl7pPr>
            <a:lvl8pPr marL="5274579" indent="0">
              <a:buNone/>
              <a:defRPr sz="1648"/>
            </a:lvl8pPr>
            <a:lvl9pPr marL="6028091" indent="0">
              <a:buNone/>
              <a:defRPr sz="1648"/>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D4957092-E437-440B-BE2E-63F90959F882}" type="datetimeFigureOut">
              <a:rPr lang="pt-BR" smtClean="0"/>
              <a:t>11/10/2021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97D82CB6-23AA-42D5-83DA-22D39D5FE5CA}" type="slidenum">
              <a:rPr lang="pt-BR" smtClean="0"/>
              <a:t>‹nº›</a:t>
            </a:fld>
            <a:endParaRPr lang="pt-BR"/>
          </a:p>
        </p:txBody>
      </p:sp>
    </p:spTree>
    <p:extLst>
      <p:ext uri="{BB962C8B-B14F-4D97-AF65-F5344CB8AC3E}">
        <p14:creationId xmlns:p14="http://schemas.microsoft.com/office/powerpoint/2010/main" val="385965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81502" y="601781"/>
            <a:ext cx="17331571" cy="2184724"/>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1381502" y="3008900"/>
            <a:ext cx="17331571" cy="7171650"/>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381502" y="10476207"/>
            <a:ext cx="4521279" cy="601780"/>
          </a:xfrm>
          <a:prstGeom prst="rect">
            <a:avLst/>
          </a:prstGeom>
        </p:spPr>
        <p:txBody>
          <a:bodyPr vert="horz" lIns="91440" tIns="45720" rIns="91440" bIns="45720" rtlCol="0" anchor="ctr"/>
          <a:lstStyle>
            <a:lvl1pPr algn="l">
              <a:defRPr sz="1978">
                <a:solidFill>
                  <a:schemeClr val="tx1">
                    <a:tint val="75000"/>
                  </a:schemeClr>
                </a:solidFill>
              </a:defRPr>
            </a:lvl1pPr>
          </a:lstStyle>
          <a:p>
            <a:fld id="{D4957092-E437-440B-BE2E-63F90959F882}" type="datetimeFigureOut">
              <a:rPr lang="pt-BR" smtClean="0"/>
              <a:t>11/10/2021</a:t>
            </a:fld>
            <a:endParaRPr lang="pt-BR"/>
          </a:p>
        </p:txBody>
      </p:sp>
      <p:sp>
        <p:nvSpPr>
          <p:cNvPr id="5" name="Footer Placeholder 4"/>
          <p:cNvSpPr>
            <a:spLocks noGrp="1"/>
          </p:cNvSpPr>
          <p:nvPr>
            <p:ph type="ftr" sz="quarter" idx="3"/>
          </p:nvPr>
        </p:nvSpPr>
        <p:spPr>
          <a:xfrm>
            <a:off x="6656328" y="10476207"/>
            <a:ext cx="6781919" cy="601780"/>
          </a:xfrm>
          <a:prstGeom prst="rect">
            <a:avLst/>
          </a:prstGeom>
        </p:spPr>
        <p:txBody>
          <a:bodyPr vert="horz" lIns="91440" tIns="45720" rIns="91440" bIns="45720" rtlCol="0" anchor="ctr"/>
          <a:lstStyle>
            <a:lvl1pPr algn="ctr">
              <a:defRPr sz="1978">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14191794" y="10476207"/>
            <a:ext cx="4521279" cy="601780"/>
          </a:xfrm>
          <a:prstGeom prst="rect">
            <a:avLst/>
          </a:prstGeom>
        </p:spPr>
        <p:txBody>
          <a:bodyPr vert="horz" lIns="91440" tIns="45720" rIns="91440" bIns="45720" rtlCol="0" anchor="ctr"/>
          <a:lstStyle>
            <a:lvl1pPr algn="r">
              <a:defRPr sz="1978">
                <a:solidFill>
                  <a:schemeClr val="tx1">
                    <a:tint val="75000"/>
                  </a:schemeClr>
                </a:solidFill>
              </a:defRPr>
            </a:lvl1pPr>
          </a:lstStyle>
          <a:p>
            <a:fld id="{97D82CB6-23AA-42D5-83DA-22D39D5FE5CA}" type="slidenum">
              <a:rPr lang="pt-BR" smtClean="0"/>
              <a:t>‹nº›</a:t>
            </a:fld>
            <a:endParaRPr lang="pt-BR"/>
          </a:p>
        </p:txBody>
      </p:sp>
    </p:spTree>
    <p:extLst>
      <p:ext uri="{BB962C8B-B14F-4D97-AF65-F5344CB8AC3E}">
        <p14:creationId xmlns:p14="http://schemas.microsoft.com/office/powerpoint/2010/main" val="1089383141"/>
      </p:ext>
    </p:extLst>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 id="2147483818" r:id="rId12"/>
  </p:sldLayoutIdLst>
  <p:txStyles>
    <p:titleStyle>
      <a:lvl1pPr algn="l" defTabSz="1507023" rtl="0" eaLnBrk="1" latinLnBrk="0" hangingPunct="1">
        <a:lnSpc>
          <a:spcPct val="90000"/>
        </a:lnSpc>
        <a:spcBef>
          <a:spcPct val="0"/>
        </a:spcBef>
        <a:buNone/>
        <a:defRPr sz="7252" kern="1200">
          <a:solidFill>
            <a:schemeClr val="tx1"/>
          </a:solidFill>
          <a:latin typeface="+mj-lt"/>
          <a:ea typeface="+mj-ea"/>
          <a:cs typeface="+mj-cs"/>
        </a:defRPr>
      </a:lvl1pPr>
    </p:titleStyle>
    <p:bodyStyle>
      <a:lvl1pPr marL="376756" indent="-376756" algn="l" defTabSz="1507023" rtl="0" eaLnBrk="1" latinLnBrk="0" hangingPunct="1">
        <a:lnSpc>
          <a:spcPct val="90000"/>
        </a:lnSpc>
        <a:spcBef>
          <a:spcPts val="1648"/>
        </a:spcBef>
        <a:buFont typeface="Arial" panose="020B0604020202020204" pitchFamily="34" charset="0"/>
        <a:buChar char="•"/>
        <a:defRPr sz="4615" kern="1200">
          <a:solidFill>
            <a:schemeClr val="tx1"/>
          </a:solidFill>
          <a:latin typeface="+mn-lt"/>
          <a:ea typeface="+mn-ea"/>
          <a:cs typeface="+mn-cs"/>
        </a:defRPr>
      </a:lvl1pPr>
      <a:lvl2pPr marL="1130267" indent="-376756" algn="l" defTabSz="1507023" rtl="0" eaLnBrk="1" latinLnBrk="0" hangingPunct="1">
        <a:lnSpc>
          <a:spcPct val="90000"/>
        </a:lnSpc>
        <a:spcBef>
          <a:spcPts val="824"/>
        </a:spcBef>
        <a:buFont typeface="Arial" panose="020B0604020202020204" pitchFamily="34" charset="0"/>
        <a:buChar char="•"/>
        <a:defRPr sz="3955" kern="1200">
          <a:solidFill>
            <a:schemeClr val="tx1"/>
          </a:solidFill>
          <a:latin typeface="+mn-lt"/>
          <a:ea typeface="+mn-ea"/>
          <a:cs typeface="+mn-cs"/>
        </a:defRPr>
      </a:lvl2pPr>
      <a:lvl3pPr marL="1883778" indent="-376756" algn="l" defTabSz="1507023" rtl="0" eaLnBrk="1" latinLnBrk="0" hangingPunct="1">
        <a:lnSpc>
          <a:spcPct val="90000"/>
        </a:lnSpc>
        <a:spcBef>
          <a:spcPts val="824"/>
        </a:spcBef>
        <a:buFont typeface="Arial" panose="020B0604020202020204" pitchFamily="34" charset="0"/>
        <a:buChar char="•"/>
        <a:defRPr sz="3296" kern="1200">
          <a:solidFill>
            <a:schemeClr val="tx1"/>
          </a:solidFill>
          <a:latin typeface="+mn-lt"/>
          <a:ea typeface="+mn-ea"/>
          <a:cs typeface="+mn-cs"/>
        </a:defRPr>
      </a:lvl3pPr>
      <a:lvl4pPr marL="2637290"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4pPr>
      <a:lvl5pPr marL="3390801"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5pPr>
      <a:lvl6pPr marL="4144312"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6pPr>
      <a:lvl7pPr marL="4897824"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7pPr>
      <a:lvl8pPr marL="5651335"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8pPr>
      <a:lvl9pPr marL="6404846"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9pPr>
    </p:bodyStyle>
    <p:otherStyle>
      <a:defPPr>
        <a:defRPr lang="en-US"/>
      </a:defPPr>
      <a:lvl1pPr marL="0" algn="l" defTabSz="1507023" rtl="0" eaLnBrk="1" latinLnBrk="0" hangingPunct="1">
        <a:defRPr sz="2967" kern="1200">
          <a:solidFill>
            <a:schemeClr val="tx1"/>
          </a:solidFill>
          <a:latin typeface="+mn-lt"/>
          <a:ea typeface="+mn-ea"/>
          <a:cs typeface="+mn-cs"/>
        </a:defRPr>
      </a:lvl1pPr>
      <a:lvl2pPr marL="753511" algn="l" defTabSz="1507023" rtl="0" eaLnBrk="1" latinLnBrk="0" hangingPunct="1">
        <a:defRPr sz="2967" kern="1200">
          <a:solidFill>
            <a:schemeClr val="tx1"/>
          </a:solidFill>
          <a:latin typeface="+mn-lt"/>
          <a:ea typeface="+mn-ea"/>
          <a:cs typeface="+mn-cs"/>
        </a:defRPr>
      </a:lvl2pPr>
      <a:lvl3pPr marL="1507023" algn="l" defTabSz="1507023" rtl="0" eaLnBrk="1" latinLnBrk="0" hangingPunct="1">
        <a:defRPr sz="2967" kern="1200">
          <a:solidFill>
            <a:schemeClr val="tx1"/>
          </a:solidFill>
          <a:latin typeface="+mn-lt"/>
          <a:ea typeface="+mn-ea"/>
          <a:cs typeface="+mn-cs"/>
        </a:defRPr>
      </a:lvl3pPr>
      <a:lvl4pPr marL="2260534" algn="l" defTabSz="1507023" rtl="0" eaLnBrk="1" latinLnBrk="0" hangingPunct="1">
        <a:defRPr sz="2967" kern="1200">
          <a:solidFill>
            <a:schemeClr val="tx1"/>
          </a:solidFill>
          <a:latin typeface="+mn-lt"/>
          <a:ea typeface="+mn-ea"/>
          <a:cs typeface="+mn-cs"/>
        </a:defRPr>
      </a:lvl4pPr>
      <a:lvl5pPr marL="3014045" algn="l" defTabSz="1507023" rtl="0" eaLnBrk="1" latinLnBrk="0" hangingPunct="1">
        <a:defRPr sz="2967" kern="1200">
          <a:solidFill>
            <a:schemeClr val="tx1"/>
          </a:solidFill>
          <a:latin typeface="+mn-lt"/>
          <a:ea typeface="+mn-ea"/>
          <a:cs typeface="+mn-cs"/>
        </a:defRPr>
      </a:lvl5pPr>
      <a:lvl6pPr marL="3767557" algn="l" defTabSz="1507023" rtl="0" eaLnBrk="1" latinLnBrk="0" hangingPunct="1">
        <a:defRPr sz="2967" kern="1200">
          <a:solidFill>
            <a:schemeClr val="tx1"/>
          </a:solidFill>
          <a:latin typeface="+mn-lt"/>
          <a:ea typeface="+mn-ea"/>
          <a:cs typeface="+mn-cs"/>
        </a:defRPr>
      </a:lvl6pPr>
      <a:lvl7pPr marL="4521068" algn="l" defTabSz="1507023" rtl="0" eaLnBrk="1" latinLnBrk="0" hangingPunct="1">
        <a:defRPr sz="2967" kern="1200">
          <a:solidFill>
            <a:schemeClr val="tx1"/>
          </a:solidFill>
          <a:latin typeface="+mn-lt"/>
          <a:ea typeface="+mn-ea"/>
          <a:cs typeface="+mn-cs"/>
        </a:defRPr>
      </a:lvl7pPr>
      <a:lvl8pPr marL="5274579" algn="l" defTabSz="1507023" rtl="0" eaLnBrk="1" latinLnBrk="0" hangingPunct="1">
        <a:defRPr sz="2967" kern="1200">
          <a:solidFill>
            <a:schemeClr val="tx1"/>
          </a:solidFill>
          <a:latin typeface="+mn-lt"/>
          <a:ea typeface="+mn-ea"/>
          <a:cs typeface="+mn-cs"/>
        </a:defRPr>
      </a:lvl8pPr>
      <a:lvl9pPr marL="6028091" algn="l" defTabSz="1507023" rtl="0" eaLnBrk="1" latinLnBrk="0" hangingPunct="1">
        <a:defRPr sz="296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singlepoint.com.br/gestao-de-vendas-como-a-transformacao-digital-impacta-o-processo/"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
          <p:cNvSpPr/>
          <p:nvPr/>
        </p:nvSpPr>
        <p:spPr>
          <a:xfrm>
            <a:off x="-2824" y="0"/>
            <a:ext cx="20097399" cy="11304788"/>
          </a:xfrm>
          <a:prstGeom prst="rect">
            <a:avLst/>
          </a:prstGeom>
          <a:solidFill>
            <a:srgbClr val="000000"/>
          </a:solidFill>
          <a:ln w="12700">
            <a:miter lim="400000"/>
          </a:ln>
        </p:spPr>
        <p:txBody>
          <a:bodyPr lIns="27726" rIns="27726"/>
          <a:lstStyle/>
          <a:p>
            <a:endParaRPr sz="1092"/>
          </a:p>
        </p:txBody>
      </p:sp>
      <p:sp>
        <p:nvSpPr>
          <p:cNvPr id="23" name="NOME DA APRESENTAÇÃO"/>
          <p:cNvSpPr txBox="1"/>
          <p:nvPr/>
        </p:nvSpPr>
        <p:spPr>
          <a:xfrm>
            <a:off x="1382277" y="7010519"/>
            <a:ext cx="17327196" cy="171207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27726" rIns="27726">
            <a:spAutoFit/>
          </a:bodyPr>
          <a:lstStyle>
            <a:lvl1pPr defTabSz="457200">
              <a:lnSpc>
                <a:spcPct val="120000"/>
              </a:lnSpc>
              <a:defRPr sz="4600" spc="920">
                <a:solidFill>
                  <a:srgbClr val="A79569"/>
                </a:solidFill>
                <a:latin typeface="DIN Pro Condensed Light"/>
                <a:ea typeface="DIN Pro Condensed Light"/>
                <a:cs typeface="DIN Pro Condensed Light"/>
                <a:sym typeface="DIN Pro Condensed Light"/>
              </a:defRPr>
            </a:lvl1pPr>
          </a:lstStyle>
          <a:p>
            <a:pPr algn="ctr"/>
            <a:r>
              <a:rPr lang="pt-BR" dirty="0"/>
              <a:t>NOVO PERFIL DE VENDAS – VIX PAULA HERMANNY</a:t>
            </a:r>
          </a:p>
          <a:p>
            <a:r>
              <a:rPr lang="pt-BR" sz="2000" dirty="0"/>
              <a:t>           </a:t>
            </a:r>
          </a:p>
          <a:p>
            <a:pPr algn="ctr"/>
            <a:endParaRPr sz="2399" dirty="0">
              <a:latin typeface="Arial Narrow" panose="020B0606020202030204" pitchFamily="34" charset="0"/>
            </a:endParaRPr>
          </a:p>
        </p:txBody>
      </p:sp>
      <p:pic>
        <p:nvPicPr>
          <p:cNvPr id="5" name="Imagem" descr="Imagem">
            <a:extLst>
              <a:ext uri="{FF2B5EF4-FFF2-40B4-BE49-F238E27FC236}">
                <a16:creationId xmlns:a16="http://schemas.microsoft.com/office/drawing/2014/main" id="{8E9AB65D-527E-4EBB-8C32-32AB1A508155}"/>
              </a:ext>
            </a:extLst>
          </p:cNvPr>
          <p:cNvPicPr>
            <a:picLocks noChangeAspect="1"/>
          </p:cNvPicPr>
          <p:nvPr/>
        </p:nvPicPr>
        <p:blipFill>
          <a:blip r:embed="rId2"/>
          <a:stretch>
            <a:fillRect/>
          </a:stretch>
        </p:blipFill>
        <p:spPr>
          <a:xfrm>
            <a:off x="6741034" y="2971269"/>
            <a:ext cx="6612506" cy="3315832"/>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584936" y="3093875"/>
            <a:ext cx="17343121" cy="2852063"/>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PERGUNTE SOBRE A VIDA PESSOAL (Com muito cuidado)</a:t>
            </a:r>
          </a:p>
          <a:p>
            <a:pPr algn="ctr" defTabSz="1507023">
              <a:lnSpc>
                <a:spcPct val="90000"/>
              </a:lnSpc>
              <a:spcBef>
                <a:spcPts val="1648"/>
              </a:spcBef>
            </a:pP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Conte-me sobre você. </a:t>
            </a:r>
          </a:p>
          <a:p>
            <a:pPr defTabSz="1507023">
              <a:lnSpc>
                <a:spcPct val="90000"/>
              </a:lnSpc>
              <a:spcBef>
                <a:spcPts val="1648"/>
              </a:spcBef>
            </a:pPr>
            <a:r>
              <a:rPr lang="pt-BR" sz="2800" i="1" spc="140" dirty="0">
                <a:solidFill>
                  <a:srgbClr val="535353"/>
                </a:solidFill>
                <a:latin typeface="Arial Narrow" panose="020B0606020202030204" pitchFamily="34" charset="0"/>
              </a:rPr>
              <a:t>Descreva-me um dia comum em sua vida. </a:t>
            </a:r>
          </a:p>
          <a:p>
            <a:pPr defTabSz="1507023">
              <a:lnSpc>
                <a:spcPct val="90000"/>
              </a:lnSpc>
              <a:spcBef>
                <a:spcPts val="1648"/>
              </a:spcBef>
            </a:pPr>
            <a:r>
              <a:rPr lang="pt-BR" sz="2800" i="1" spc="140" dirty="0">
                <a:solidFill>
                  <a:srgbClr val="535353"/>
                </a:solidFill>
                <a:latin typeface="Arial Narrow" panose="020B0606020202030204" pitchFamily="34" charset="0"/>
              </a:rPr>
              <a:t>O que gosta de fazer nas horas vagas? </a:t>
            </a:r>
          </a:p>
        </p:txBody>
      </p:sp>
      <p:sp>
        <p:nvSpPr>
          <p:cNvPr id="6" name="CaixaDeTexto 5">
            <a:extLst>
              <a:ext uri="{FF2B5EF4-FFF2-40B4-BE49-F238E27FC236}">
                <a16:creationId xmlns:a16="http://schemas.microsoft.com/office/drawing/2014/main" id="{422D5CE1-069B-496C-AC6E-D5B843A476E6}"/>
              </a:ext>
            </a:extLst>
          </p:cNvPr>
          <p:cNvSpPr txBox="1"/>
          <p:nvPr/>
        </p:nvSpPr>
        <p:spPr>
          <a:xfrm>
            <a:off x="1371599" y="6220710"/>
            <a:ext cx="17343121" cy="2852063"/>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FIQUE ATENTO NESSA HORA </a:t>
            </a:r>
          </a:p>
          <a:p>
            <a:pPr algn="ctr" defTabSz="1507023">
              <a:lnSpc>
                <a:spcPct val="90000"/>
              </a:lnSpc>
              <a:spcBef>
                <a:spcPts val="1648"/>
              </a:spcBef>
            </a:pPr>
            <a:r>
              <a:rPr lang="pt-BR" sz="2800" b="1" i="1" spc="140" dirty="0">
                <a:solidFill>
                  <a:srgbClr val="535353"/>
                </a:solidFill>
                <a:latin typeface="Arial Narrow" panose="020B0606020202030204" pitchFamily="34" charset="0"/>
              </a:rPr>
              <a:t> </a:t>
            </a: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Se for solteiro: Mora com quem? O que os seus pais fazem? (se morar com eles) </a:t>
            </a:r>
          </a:p>
          <a:p>
            <a:pPr defTabSz="1507023">
              <a:lnSpc>
                <a:spcPct val="90000"/>
              </a:lnSpc>
              <a:spcBef>
                <a:spcPts val="1648"/>
              </a:spcBef>
            </a:pPr>
            <a:r>
              <a:rPr lang="pt-BR" sz="2800" i="1" spc="140" dirty="0">
                <a:solidFill>
                  <a:srgbClr val="535353"/>
                </a:solidFill>
                <a:latin typeface="Arial Narrow" panose="020B0606020202030204" pitchFamily="34" charset="0"/>
              </a:rPr>
              <a:t>Se for casado: Como o seu marido/ esposa vê o seu trabalho? Qual a profissão do seu marido/ esposa? </a:t>
            </a:r>
          </a:p>
          <a:p>
            <a:pPr defTabSz="1507023">
              <a:lnSpc>
                <a:spcPct val="90000"/>
              </a:lnSpc>
              <a:spcBef>
                <a:spcPts val="1648"/>
              </a:spcBef>
            </a:pPr>
            <a:r>
              <a:rPr lang="pt-BR" sz="2800" i="1" spc="140" dirty="0">
                <a:solidFill>
                  <a:srgbClr val="535353"/>
                </a:solidFill>
                <a:latin typeface="Arial Narrow" panose="020B0606020202030204" pitchFamily="34" charset="0"/>
              </a:rPr>
              <a:t>Se tiver filhos: Como se organiza em relação ao (s) filho(s) em função do trabalho?</a:t>
            </a:r>
          </a:p>
        </p:txBody>
      </p:sp>
    </p:spTree>
    <p:extLst>
      <p:ext uri="{BB962C8B-B14F-4D97-AF65-F5344CB8AC3E}">
        <p14:creationId xmlns:p14="http://schemas.microsoft.com/office/powerpoint/2010/main" val="2229288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371600" y="2950781"/>
            <a:ext cx="17343121" cy="1666097"/>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PERGUNTAS POR COMPETÊNCIAS </a:t>
            </a:r>
          </a:p>
          <a:p>
            <a:pPr algn="ctr" defTabSz="1507023">
              <a:lnSpc>
                <a:spcPct val="90000"/>
              </a:lnSpc>
              <a:spcBef>
                <a:spcPts val="1648"/>
              </a:spcBef>
            </a:pPr>
            <a:endParaRPr lang="pt-BR" sz="2800" i="1" spc="140" dirty="0">
              <a:solidFill>
                <a:srgbClr val="535353"/>
              </a:solidFill>
              <a:latin typeface="Arial Narrow" panose="020B0606020202030204" pitchFamily="34" charset="0"/>
            </a:endParaRPr>
          </a:p>
          <a:p>
            <a:pPr algn="ctr" defTabSz="1507023">
              <a:lnSpc>
                <a:spcPct val="90000"/>
              </a:lnSpc>
              <a:spcBef>
                <a:spcPts val="1648"/>
              </a:spcBef>
            </a:pPr>
            <a:r>
              <a:rPr lang="pt-BR" sz="2800" i="1" spc="140" dirty="0">
                <a:solidFill>
                  <a:srgbClr val="535353"/>
                </a:solidFill>
                <a:latin typeface="Arial Narrow" panose="020B0606020202030204" pitchFamily="34" charset="0"/>
              </a:rPr>
              <a:t>Selecione 5 perguntas por competências, escolha as que estão alinhadas com o perfil ideal. </a:t>
            </a:r>
          </a:p>
        </p:txBody>
      </p:sp>
      <p:sp>
        <p:nvSpPr>
          <p:cNvPr id="6" name="CaixaDeTexto 5">
            <a:extLst>
              <a:ext uri="{FF2B5EF4-FFF2-40B4-BE49-F238E27FC236}">
                <a16:creationId xmlns:a16="http://schemas.microsoft.com/office/drawing/2014/main" id="{422D5CE1-069B-496C-AC6E-D5B843A476E6}"/>
              </a:ext>
            </a:extLst>
          </p:cNvPr>
          <p:cNvSpPr txBox="1"/>
          <p:nvPr/>
        </p:nvSpPr>
        <p:spPr>
          <a:xfrm>
            <a:off x="1911506" y="4616878"/>
            <a:ext cx="17343121" cy="5794407"/>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FOCO EM RESULTADO </a:t>
            </a:r>
          </a:p>
          <a:p>
            <a:pPr algn="ctr" defTabSz="1507023">
              <a:lnSpc>
                <a:spcPct val="90000"/>
              </a:lnSpc>
              <a:spcBef>
                <a:spcPts val="1648"/>
              </a:spcBef>
            </a:pPr>
            <a:endParaRPr lang="pt-BR" sz="2800" i="1" spc="140" dirty="0">
              <a:solidFill>
                <a:srgbClr val="535353"/>
              </a:solidFill>
              <a:latin typeface="Arial Narrow" panose="020B0606020202030204" pitchFamily="34" charset="0"/>
            </a:endParaRP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Qual você considera sua maior conquista até hoje? O que fez para alcançá-la?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Fale-me sobre uma situação em que o cliente pediu uma lembrancinha, algo muito barato e você fez com que ele gastasse muito mais. Como conseguiu isso?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Conte-me sobre um cliente que você tenha fidelizado. O que fez para </a:t>
            </a:r>
            <a:r>
              <a:rPr lang="pt-BR" sz="2800" i="1" spc="140" dirty="0" err="1">
                <a:solidFill>
                  <a:srgbClr val="535353"/>
                </a:solidFill>
                <a:latin typeface="Arial Narrow" panose="020B0606020202030204" pitchFamily="34" charset="0"/>
              </a:rPr>
              <a:t>fidelizá-lo</a:t>
            </a:r>
            <a:r>
              <a:rPr lang="pt-BR" sz="2800" i="1" spc="140" dirty="0">
                <a:solidFill>
                  <a:srgbClr val="535353"/>
                </a:solidFill>
                <a:latin typeface="Arial Narrow" panose="020B0606020202030204" pitchFamily="34" charset="0"/>
              </a:rPr>
              <a:t>?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Conte-me uma situação em que o cliente falou que ia “dar mais uma voltinha” e você conseguiu reverter a venda. Como conseguiu isso?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Qual foi a última meta que realizou? O que fez para alcançá-la?</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Conte-me uma situação em que o cliente entrou na loja procurando por um produto que não vendia ou que havia acabado e você mesmo assim conseguiu vender para ele. O que você fez? </a:t>
            </a:r>
          </a:p>
        </p:txBody>
      </p:sp>
    </p:spTree>
    <p:extLst>
      <p:ext uri="{BB962C8B-B14F-4D97-AF65-F5344CB8AC3E}">
        <p14:creationId xmlns:p14="http://schemas.microsoft.com/office/powerpoint/2010/main" val="4193863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584934" y="2493910"/>
            <a:ext cx="17343121" cy="4015458"/>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COMUNICAÇÃO</a:t>
            </a:r>
          </a:p>
          <a:p>
            <a:pPr algn="ctr" defTabSz="1507023">
              <a:lnSpc>
                <a:spcPct val="90000"/>
              </a:lnSpc>
              <a:spcBef>
                <a:spcPts val="1648"/>
              </a:spcBef>
            </a:pPr>
            <a:r>
              <a:rPr lang="pt-BR" sz="2800" i="1" spc="140" dirty="0">
                <a:solidFill>
                  <a:srgbClr val="535353"/>
                </a:solidFill>
                <a:latin typeface="Arial Narrow" panose="020B0606020202030204" pitchFamily="34" charset="0"/>
              </a:rPr>
              <a:t>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Conte-me sobre uma situação em que falou algo para alguém e esta pessoa entendeu totalmente errado. O que você falou? Como você resolveu?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Relate-me um atendimento em que o cliente entrou na loja sem falar uma palavra e você conseguiu vender para ele. Como fez isso?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Qual foi o cliente mais difícil com quem teve que lidar? O que o tornava difícil? O que você fez para contornar a situação? </a:t>
            </a:r>
          </a:p>
        </p:txBody>
      </p:sp>
      <p:sp>
        <p:nvSpPr>
          <p:cNvPr id="6" name="CaixaDeTexto 5">
            <a:extLst>
              <a:ext uri="{FF2B5EF4-FFF2-40B4-BE49-F238E27FC236}">
                <a16:creationId xmlns:a16="http://schemas.microsoft.com/office/drawing/2014/main" id="{422D5CE1-069B-496C-AC6E-D5B843A476E6}"/>
              </a:ext>
            </a:extLst>
          </p:cNvPr>
          <p:cNvSpPr txBox="1"/>
          <p:nvPr/>
        </p:nvSpPr>
        <p:spPr>
          <a:xfrm>
            <a:off x="1780877" y="6645424"/>
            <a:ext cx="17343121" cy="3832844"/>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EQUILÍBRIO EMOCIONAL </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Fale-me sobre uma situação em que alguém te deixou muito nervoso. O que aconteceu?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Qual você considera seu maior fracasso até hoje? Como você superou?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Qual a situação que você viveu em seu último emprego e que apesar de ter te desmotivado, mesmo assim você seguiu em frente?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Qual foi a coisa mais difícil que você já ouviu de um gerente? </a:t>
            </a:r>
          </a:p>
        </p:txBody>
      </p:sp>
    </p:spTree>
    <p:extLst>
      <p:ext uri="{BB962C8B-B14F-4D97-AF65-F5344CB8AC3E}">
        <p14:creationId xmlns:p14="http://schemas.microsoft.com/office/powerpoint/2010/main" val="1465194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584934" y="2493910"/>
            <a:ext cx="17343121" cy="2852063"/>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DINAMISMO</a:t>
            </a:r>
            <a:r>
              <a:rPr lang="pt-BR" sz="2800" i="1" spc="140" dirty="0">
                <a:solidFill>
                  <a:srgbClr val="535353"/>
                </a:solidFill>
                <a:latin typeface="Arial Narrow" panose="020B0606020202030204" pitchFamily="34" charset="0"/>
              </a:rPr>
              <a:t> </a:t>
            </a:r>
          </a:p>
          <a:p>
            <a:pPr algn="ctr" defTabSz="1507023">
              <a:lnSpc>
                <a:spcPct val="90000"/>
              </a:lnSpc>
              <a:spcBef>
                <a:spcPts val="1648"/>
              </a:spcBef>
            </a:pPr>
            <a:endParaRPr lang="pt-BR" sz="2800" i="1" spc="140" dirty="0">
              <a:solidFill>
                <a:srgbClr val="535353"/>
              </a:solidFill>
              <a:latin typeface="Arial Narrow" panose="020B0606020202030204" pitchFamily="34" charset="0"/>
            </a:endParaRP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Relate-me uma situação em que teve que executar várias atividades ao mesmo tempo. Como você conseguiu?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Conte-me uma situação em que você teve que atender dois clientes ao mesmo tempo. Como você fez?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Fale -me sobre uma situação em que você teve que fazer algo que não era sua função. O que era e como foi? </a:t>
            </a:r>
          </a:p>
        </p:txBody>
      </p:sp>
      <p:sp>
        <p:nvSpPr>
          <p:cNvPr id="6" name="CaixaDeTexto 5">
            <a:extLst>
              <a:ext uri="{FF2B5EF4-FFF2-40B4-BE49-F238E27FC236}">
                <a16:creationId xmlns:a16="http://schemas.microsoft.com/office/drawing/2014/main" id="{422D5CE1-069B-496C-AC6E-D5B843A476E6}"/>
              </a:ext>
            </a:extLst>
          </p:cNvPr>
          <p:cNvSpPr txBox="1"/>
          <p:nvPr/>
        </p:nvSpPr>
        <p:spPr>
          <a:xfrm>
            <a:off x="1584934" y="5734590"/>
            <a:ext cx="17343121" cy="4608441"/>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FOCO NO TRABALHO  </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Conte-me uma ocasião em que você teve que se conformar em seguir uma norma, apesar de não concordar. Que norma era essa e por que não concordava?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Conte-me uma situação em que teve que abrir mão de um compromisso pessoal em função do trabalho. Como você se sentiu?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Fale-me sobre uma situação em que o cliente queria trocar em sua loja, mas não podia. O que você fez para resolver a questão?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Relate uma situação em que tenha extrapolado a expectativa do cliente e tenha sido reconhecido por isso? </a:t>
            </a:r>
          </a:p>
        </p:txBody>
      </p:sp>
    </p:spTree>
    <p:extLst>
      <p:ext uri="{BB962C8B-B14F-4D97-AF65-F5344CB8AC3E}">
        <p14:creationId xmlns:p14="http://schemas.microsoft.com/office/powerpoint/2010/main" val="3434507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584934" y="2493910"/>
            <a:ext cx="17343121" cy="8576707"/>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COMPETÊNCIAS PARA UM PERFIL DIGITAL</a:t>
            </a:r>
            <a:r>
              <a:rPr lang="pt-BR" sz="2800" i="1" spc="140" dirty="0">
                <a:solidFill>
                  <a:srgbClr val="535353"/>
                </a:solidFill>
                <a:latin typeface="Arial Narrow" panose="020B0606020202030204" pitchFamily="34" charset="0"/>
              </a:rPr>
              <a:t> </a:t>
            </a:r>
          </a:p>
          <a:p>
            <a:pPr algn="ctr" defTabSz="1507023">
              <a:lnSpc>
                <a:spcPct val="90000"/>
              </a:lnSpc>
              <a:spcBef>
                <a:spcPts val="1648"/>
              </a:spcBef>
            </a:pPr>
            <a:endParaRPr lang="pt-BR" sz="2800" i="1" spc="140" dirty="0">
              <a:solidFill>
                <a:srgbClr val="535353"/>
              </a:solidFill>
              <a:latin typeface="Arial Narrow" panose="020B0606020202030204" pitchFamily="34" charset="0"/>
            </a:endParaRP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Tem redes sociais? Quais?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Gosta das redes socias?</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Nas suas experiências anteriores você teve oportunidade de trabalhar como os novos formatos de venda online?</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O que mudou no novo ciclo de venda na sua opinião?</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Checar os pontos abaixo:</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Já usou redes sociais para trabalhar as suas vendas?</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Citar quais:</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Já preparou conteúdos no IG e ou teve um IG com perfil profissional?</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Falando sobre CRM, como você recebe as instruções da empresa para uso desta ferramenta?</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Você acredita no “poder” do digital para o aumento das vendas?</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Na sua opinião, quais são as principais características de um vendedor que está inserido no novo modelo de vendas digitais?</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p:txBody>
      </p:sp>
    </p:spTree>
    <p:extLst>
      <p:ext uri="{BB962C8B-B14F-4D97-AF65-F5344CB8AC3E}">
        <p14:creationId xmlns:p14="http://schemas.microsoft.com/office/powerpoint/2010/main" val="2618285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584934" y="2493910"/>
            <a:ext cx="17343121" cy="7002943"/>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COMPETÊNCIAS PARA UM PERFIL DIGITAL</a:t>
            </a:r>
            <a:r>
              <a:rPr lang="pt-BR" sz="2800" i="1" spc="140" dirty="0">
                <a:solidFill>
                  <a:srgbClr val="535353"/>
                </a:solidFill>
                <a:latin typeface="Arial Narrow" panose="020B0606020202030204" pitchFamily="34" charset="0"/>
              </a:rPr>
              <a:t> </a:t>
            </a:r>
          </a:p>
          <a:p>
            <a:pPr algn="ctr" defTabSz="1507023">
              <a:lnSpc>
                <a:spcPct val="90000"/>
              </a:lnSpc>
              <a:spcBef>
                <a:spcPts val="1648"/>
              </a:spcBef>
            </a:pP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Cite exemplos contemplando:</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a:p>
            <a:pPr marL="514350" indent="-514350" defTabSz="1507023">
              <a:lnSpc>
                <a:spcPct val="90000"/>
              </a:lnSpc>
              <a:spcBef>
                <a:spcPts val="1648"/>
              </a:spcBef>
              <a:buFont typeface="+mj-lt"/>
              <a:buAutoNum type="arabicPeriod" startAt="12"/>
            </a:pPr>
            <a:r>
              <a:rPr lang="pt-BR" sz="2800" i="1" spc="140" dirty="0">
                <a:solidFill>
                  <a:srgbClr val="535353"/>
                </a:solidFill>
                <a:latin typeface="Arial Narrow" panose="020B0606020202030204" pitchFamily="34" charset="0"/>
              </a:rPr>
              <a:t>Quando precisou mostrar capacidade consultiva, resolutiva e ou analítica com uma venda e ou cliente?</a:t>
            </a:r>
          </a:p>
          <a:p>
            <a:pPr marL="514350" indent="-514350" defTabSz="1507023">
              <a:lnSpc>
                <a:spcPct val="90000"/>
              </a:lnSpc>
              <a:spcBef>
                <a:spcPts val="1648"/>
              </a:spcBef>
              <a:buFont typeface="+mj-lt"/>
              <a:buAutoNum type="arabicPeriod" startAt="12"/>
            </a:pPr>
            <a:r>
              <a:rPr lang="pt-BR" sz="2800" i="1" spc="140" dirty="0">
                <a:solidFill>
                  <a:srgbClr val="535353"/>
                </a:solidFill>
                <a:latin typeface="Arial Narrow" panose="020B0606020202030204" pitchFamily="34" charset="0"/>
              </a:rPr>
              <a:t>Quando precisou utilizar dados dos potenciais clientes para convertê-los em vendas?</a:t>
            </a:r>
          </a:p>
          <a:p>
            <a:pPr marL="514350" indent="-514350" defTabSz="1507023">
              <a:lnSpc>
                <a:spcPct val="90000"/>
              </a:lnSpc>
              <a:spcBef>
                <a:spcPts val="1648"/>
              </a:spcBef>
              <a:buFont typeface="+mj-lt"/>
              <a:buAutoNum type="arabicPeriod" startAt="12"/>
            </a:pPr>
            <a:r>
              <a:rPr lang="pt-BR" sz="2800" i="1" spc="140" dirty="0">
                <a:solidFill>
                  <a:srgbClr val="535353"/>
                </a:solidFill>
                <a:latin typeface="Arial Narrow" panose="020B0606020202030204" pitchFamily="34" charset="0"/>
              </a:rPr>
              <a:t>Quando precisou se posicionar como parceiro do cliente e agir conforme seus interesses?</a:t>
            </a:r>
          </a:p>
          <a:p>
            <a:pPr marL="514350" indent="-514350" defTabSz="1507023">
              <a:lnSpc>
                <a:spcPct val="90000"/>
              </a:lnSpc>
              <a:spcBef>
                <a:spcPts val="1648"/>
              </a:spcBef>
              <a:buFont typeface="+mj-lt"/>
              <a:buAutoNum type="arabicPeriod" startAt="12"/>
            </a:pPr>
            <a:r>
              <a:rPr lang="pt-BR" sz="2800" i="1" spc="140" dirty="0">
                <a:solidFill>
                  <a:srgbClr val="535353"/>
                </a:solidFill>
                <a:latin typeface="Arial Narrow" panose="020B0606020202030204" pitchFamily="34" charset="0"/>
              </a:rPr>
              <a:t>No seu trabalho anterior você chegou  a trabalhar suportando as ações do </a:t>
            </a:r>
            <a:r>
              <a:rPr lang="pt-BR" sz="2800" i="1" spc="140" dirty="0" err="1">
                <a:solidFill>
                  <a:srgbClr val="535353"/>
                </a:solidFill>
                <a:latin typeface="Arial Narrow" panose="020B0606020202030204" pitchFamily="34" charset="0"/>
              </a:rPr>
              <a:t>Omnichannel</a:t>
            </a:r>
            <a:r>
              <a:rPr lang="pt-BR" sz="2800" i="1" spc="140" dirty="0">
                <a:solidFill>
                  <a:srgbClr val="535353"/>
                </a:solidFill>
                <a:latin typeface="Arial Narrow" panose="020B0606020202030204" pitchFamily="34" charset="0"/>
              </a:rPr>
              <a:t>?</a:t>
            </a:r>
          </a:p>
          <a:p>
            <a:pPr marL="514350" indent="-514350" defTabSz="1507023">
              <a:lnSpc>
                <a:spcPct val="90000"/>
              </a:lnSpc>
              <a:spcBef>
                <a:spcPts val="1648"/>
              </a:spcBef>
              <a:buFont typeface="+mj-lt"/>
              <a:buAutoNum type="arabicPeriod" startAt="12"/>
            </a:pPr>
            <a:r>
              <a:rPr lang="pt-BR" sz="2800" i="1" spc="140" dirty="0">
                <a:solidFill>
                  <a:srgbClr val="535353"/>
                </a:solidFill>
                <a:latin typeface="Arial Narrow" panose="020B0606020202030204" pitchFamily="34" charset="0"/>
              </a:rPr>
              <a:t>Como foi?</a:t>
            </a:r>
          </a:p>
          <a:p>
            <a:pPr marL="514350" indent="-514350" defTabSz="1507023">
              <a:lnSpc>
                <a:spcPct val="90000"/>
              </a:lnSpc>
              <a:spcBef>
                <a:spcPts val="1648"/>
              </a:spcBef>
              <a:buFont typeface="+mj-lt"/>
              <a:buAutoNum type="arabicPeriod" startAt="12"/>
            </a:pPr>
            <a:r>
              <a:rPr lang="pt-BR" sz="2800" i="1" spc="140" dirty="0">
                <a:solidFill>
                  <a:srgbClr val="535353"/>
                </a:solidFill>
                <a:latin typeface="Arial Narrow" panose="020B0606020202030204" pitchFamily="34" charset="0"/>
              </a:rPr>
              <a:t>Já trabalhou usando um Código de Vendedor?</a:t>
            </a:r>
          </a:p>
          <a:p>
            <a:pPr marL="514350" indent="-514350" defTabSz="1507023">
              <a:lnSpc>
                <a:spcPct val="90000"/>
              </a:lnSpc>
              <a:spcBef>
                <a:spcPts val="1648"/>
              </a:spcBef>
              <a:buFont typeface="+mj-lt"/>
              <a:buAutoNum type="arabicPeriod" startAt="12"/>
            </a:pPr>
            <a:r>
              <a:rPr lang="pt-BR" sz="2800" i="1" spc="140" dirty="0">
                <a:solidFill>
                  <a:srgbClr val="535353"/>
                </a:solidFill>
                <a:latin typeface="Arial Narrow" panose="020B0606020202030204" pitchFamily="34" charset="0"/>
              </a:rPr>
              <a:t>Já trabalhou buscando produtos </a:t>
            </a:r>
            <a:r>
              <a:rPr lang="pt-BR" sz="2800" i="1" spc="140" dirty="0" err="1">
                <a:solidFill>
                  <a:srgbClr val="535353"/>
                </a:solidFill>
                <a:latin typeface="Arial Narrow" panose="020B0606020202030204" pitchFamily="34" charset="0"/>
              </a:rPr>
              <a:t>on</a:t>
            </a:r>
            <a:r>
              <a:rPr lang="pt-BR" sz="2800" i="1" spc="140" dirty="0">
                <a:solidFill>
                  <a:srgbClr val="535353"/>
                </a:solidFill>
                <a:latin typeface="Arial Narrow" panose="020B0606020202030204" pitchFamily="34" charset="0"/>
              </a:rPr>
              <a:t> </a:t>
            </a:r>
            <a:r>
              <a:rPr lang="pt-BR" sz="2800" i="1" spc="140" dirty="0" err="1">
                <a:solidFill>
                  <a:srgbClr val="535353"/>
                </a:solidFill>
                <a:latin typeface="Arial Narrow" panose="020B0606020202030204" pitchFamily="34" charset="0"/>
              </a:rPr>
              <a:t>line</a:t>
            </a:r>
            <a:r>
              <a:rPr lang="pt-BR" sz="2800" i="1" spc="140" dirty="0">
                <a:solidFill>
                  <a:srgbClr val="535353"/>
                </a:solidFill>
                <a:latin typeface="Arial Narrow" panose="020B0606020202030204" pitchFamily="34" charset="0"/>
              </a:rPr>
              <a:t>  e fechando a operação dentro da loja?</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p:txBody>
      </p:sp>
    </p:spTree>
    <p:extLst>
      <p:ext uri="{BB962C8B-B14F-4D97-AF65-F5344CB8AC3E}">
        <p14:creationId xmlns:p14="http://schemas.microsoft.com/office/powerpoint/2010/main" val="1073680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584934" y="2664847"/>
            <a:ext cx="17343121" cy="6387390"/>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DICA EXTRA</a:t>
            </a:r>
          </a:p>
          <a:p>
            <a:pPr algn="ctr" defTabSz="1507023">
              <a:lnSpc>
                <a:spcPct val="90000"/>
              </a:lnSpc>
              <a:spcBef>
                <a:spcPts val="1648"/>
              </a:spcBef>
            </a:pP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Antes de começar cada pergunta de competência escolhida, lembre-se de fazer uma introdução para deixar a pergunta mais suave e natural. </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Exemplo:</a:t>
            </a:r>
          </a:p>
          <a:p>
            <a:pPr defTabSz="1507023">
              <a:lnSpc>
                <a:spcPct val="90000"/>
              </a:lnSpc>
              <a:spcBef>
                <a:spcPts val="1648"/>
              </a:spcBef>
            </a:pPr>
            <a:r>
              <a:rPr lang="pt-BR" sz="2800" i="1" spc="140" dirty="0">
                <a:solidFill>
                  <a:srgbClr val="535353"/>
                </a:solidFill>
                <a:latin typeface="Arial Narrow" panose="020B0606020202030204" pitchFamily="34" charset="0"/>
              </a:rPr>
              <a:t>“Quem trabalha em loja já está acostumado com vários tipos de clientes e um bem comum é aquele que entra na loja sem falar absolutamente nada ou quando fala, diz que está apenas olhando (isso é a introdução). </a:t>
            </a:r>
          </a:p>
          <a:p>
            <a:pPr defTabSz="1507023">
              <a:lnSpc>
                <a:spcPct val="90000"/>
              </a:lnSpc>
              <a:spcBef>
                <a:spcPts val="1648"/>
              </a:spcBef>
            </a:pPr>
            <a:r>
              <a:rPr lang="pt-BR" sz="2800" i="1" spc="140" dirty="0">
                <a:solidFill>
                  <a:srgbClr val="535353"/>
                </a:solidFill>
                <a:latin typeface="Arial Narrow" panose="020B0606020202030204" pitchFamily="34" charset="0"/>
              </a:rPr>
              <a:t>Você já atendeu algum cliente assim? (deixa o candidato responder). </a:t>
            </a:r>
          </a:p>
          <a:p>
            <a:pPr defTabSz="1507023">
              <a:lnSpc>
                <a:spcPct val="90000"/>
              </a:lnSpc>
              <a:spcBef>
                <a:spcPts val="1648"/>
              </a:spcBef>
            </a:pPr>
            <a:r>
              <a:rPr lang="pt-BR" sz="2800" i="1" spc="140" dirty="0">
                <a:solidFill>
                  <a:srgbClr val="535353"/>
                </a:solidFill>
                <a:latin typeface="Arial Narrow" panose="020B0606020202030204" pitchFamily="34" charset="0"/>
              </a:rPr>
              <a:t>Você pode me contar como foi, como conseguiu vender para esse cliente? (deixa o candidato contar a história e preste atenção na resposta). </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p:txBody>
      </p:sp>
    </p:spTree>
    <p:extLst>
      <p:ext uri="{BB962C8B-B14F-4D97-AF65-F5344CB8AC3E}">
        <p14:creationId xmlns:p14="http://schemas.microsoft.com/office/powerpoint/2010/main" val="2616257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672019" y="3255972"/>
            <a:ext cx="17343121" cy="4791055"/>
          </a:xfrm>
          <a:prstGeom prst="rect">
            <a:avLst/>
          </a:prstGeom>
          <a:noFill/>
        </p:spPr>
        <p:txBody>
          <a:bodyPr wrap="square">
            <a:spAutoFit/>
          </a:bodyPr>
          <a:lstStyle/>
          <a:p>
            <a:pPr defTabSz="1507023">
              <a:lnSpc>
                <a:spcPct val="90000"/>
              </a:lnSpc>
              <a:spcBef>
                <a:spcPts val="1648"/>
              </a:spcBef>
            </a:pPr>
            <a:r>
              <a:rPr lang="pt-BR" sz="2800" i="1" spc="140" dirty="0">
                <a:solidFill>
                  <a:srgbClr val="535353"/>
                </a:solidFill>
                <a:latin typeface="Arial Narrow" panose="020B0606020202030204" pitchFamily="34" charset="0"/>
              </a:rPr>
              <a:t>Por exemplo: </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b="1" i="1" spc="140" dirty="0">
                <a:solidFill>
                  <a:srgbClr val="535353"/>
                </a:solidFill>
                <a:latin typeface="Arial Narrow" panose="020B0606020202030204" pitchFamily="34" charset="0"/>
              </a:rPr>
              <a:t>Você pergunta: </a:t>
            </a:r>
            <a:r>
              <a:rPr lang="pt-BR" sz="2800" i="1" spc="140" dirty="0">
                <a:solidFill>
                  <a:srgbClr val="535353"/>
                </a:solidFill>
                <a:latin typeface="Arial Narrow" panose="020B0606020202030204" pitchFamily="34" charset="0"/>
              </a:rPr>
              <a:t>Conte-me sobre um cliente que você tenha fidelizado. Como o fidelizou? </a:t>
            </a:r>
          </a:p>
          <a:p>
            <a:pPr defTabSz="1507023">
              <a:lnSpc>
                <a:spcPct val="90000"/>
              </a:lnSpc>
              <a:spcBef>
                <a:spcPts val="1648"/>
              </a:spcBef>
            </a:pPr>
            <a:r>
              <a:rPr lang="pt-BR" sz="2800" b="1" i="1" spc="140" dirty="0">
                <a:solidFill>
                  <a:srgbClr val="535353"/>
                </a:solidFill>
                <a:latin typeface="Arial Narrow" panose="020B0606020202030204" pitchFamily="34" charset="0"/>
              </a:rPr>
              <a:t>O candidato responde: </a:t>
            </a:r>
            <a:r>
              <a:rPr lang="pt-BR" sz="2800" i="1" spc="140" dirty="0">
                <a:solidFill>
                  <a:srgbClr val="535353"/>
                </a:solidFill>
                <a:latin typeface="Arial Narrow" panose="020B0606020202030204" pitchFamily="34" charset="0"/>
              </a:rPr>
              <a:t>Tive um cliente que entrou na loja muito nervoso, disse que havia sido maltratado em outra loja e não quiseram trocar a peça que ganhou de presente, então eu o ouvi até o final, esperei que se acalmasse, falei que eu iria resolver a situação (contexto). Peguei a sacola que estava nas mãos dele, verifiquei a peça, falei com o meu gerente e conseguimos trocar. (atitude). Pedi desculpas em nome da empresa e ele saiu extremamente satisfeito da loja. Dias depois, voltou com a esposa e a filha e comprou mais R$ 600,00. Todas as vezes que eles estão pelo shopping ou querem comprar alguma coisa, me procuram (resultado).</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p:txBody>
      </p:sp>
    </p:spTree>
    <p:extLst>
      <p:ext uri="{BB962C8B-B14F-4D97-AF65-F5344CB8AC3E}">
        <p14:creationId xmlns:p14="http://schemas.microsoft.com/office/powerpoint/2010/main" val="402389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672019" y="3255972"/>
            <a:ext cx="17343121" cy="2646878"/>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SIMULAÇÃO – PEÇA PARA LHE VENDER ALGO </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Exemplo: caneta, folha, clips, brinco, enfim escolha um objeto simples ou ainda coisas sem sentido: sapato sem sola, pente sem dente, terreno na Lua, sacola furada, etc. Observe a criatividade e desenvoltura na argumentação. </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p:txBody>
      </p:sp>
      <p:sp>
        <p:nvSpPr>
          <p:cNvPr id="6" name="CaixaDeTexto 5">
            <a:extLst>
              <a:ext uri="{FF2B5EF4-FFF2-40B4-BE49-F238E27FC236}">
                <a16:creationId xmlns:a16="http://schemas.microsoft.com/office/drawing/2014/main" id="{9AE49238-2221-4944-9A16-691127034CD6}"/>
              </a:ext>
            </a:extLst>
          </p:cNvPr>
          <p:cNvSpPr txBox="1"/>
          <p:nvPr/>
        </p:nvSpPr>
        <p:spPr>
          <a:xfrm>
            <a:off x="1672019" y="6064487"/>
            <a:ext cx="17343121" cy="4038029"/>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FALE SOBRE A EMPRESA/ CARGO/ BENEFÍCIOS/ HORÁRIOS. </a:t>
            </a:r>
          </a:p>
          <a:p>
            <a:pPr algn="ctr" defTabSz="1507023">
              <a:lnSpc>
                <a:spcPct val="90000"/>
              </a:lnSpc>
              <a:spcBef>
                <a:spcPts val="1648"/>
              </a:spcBef>
            </a:pPr>
            <a:r>
              <a:rPr lang="pt-BR" sz="2800" b="1" i="1" spc="140" dirty="0">
                <a:solidFill>
                  <a:srgbClr val="535353"/>
                </a:solidFill>
                <a:latin typeface="Arial Narrow" panose="020B0606020202030204" pitchFamily="34" charset="0"/>
              </a:rPr>
              <a:t>MARKETING PESSOAL </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Por que deveríamos te contratar?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Você está participando de outros processos? Por que você escolheria a nossa empresa e não outra?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Tem alguma coisa que você gostaria de acrescentar para me ajudar a tomar a decisão de contratá-lo?</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p:txBody>
      </p:sp>
    </p:spTree>
    <p:extLst>
      <p:ext uri="{BB962C8B-B14F-4D97-AF65-F5344CB8AC3E}">
        <p14:creationId xmlns:p14="http://schemas.microsoft.com/office/powerpoint/2010/main" val="3932271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672019" y="3255972"/>
            <a:ext cx="17343121" cy="3239861"/>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INFORME OS PRÓXIMOS PASSOS </a:t>
            </a: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Exemplo: </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Claudia, encaminharemos seu currículo para próxima etapa do processo seletivo que consiste em uma entrevista através de chamada de vídeo com nosso RH. Eles entrarão em contato com você ainda esta semana. </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p:txBody>
      </p:sp>
      <p:sp>
        <p:nvSpPr>
          <p:cNvPr id="6" name="CaixaDeTexto 5">
            <a:extLst>
              <a:ext uri="{FF2B5EF4-FFF2-40B4-BE49-F238E27FC236}">
                <a16:creationId xmlns:a16="http://schemas.microsoft.com/office/drawing/2014/main" id="{9AE49238-2221-4944-9A16-691127034CD6}"/>
              </a:ext>
            </a:extLst>
          </p:cNvPr>
          <p:cNvSpPr txBox="1"/>
          <p:nvPr/>
        </p:nvSpPr>
        <p:spPr>
          <a:xfrm>
            <a:off x="1867962" y="6516972"/>
            <a:ext cx="17343121" cy="2259080"/>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AGRADEÇA</a:t>
            </a: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Exemplo: </a:t>
            </a:r>
          </a:p>
          <a:p>
            <a:pPr defTabSz="1507023">
              <a:lnSpc>
                <a:spcPct val="90000"/>
              </a:lnSpc>
              <a:spcBef>
                <a:spcPts val="1648"/>
              </a:spcBef>
            </a:pPr>
            <a:r>
              <a:rPr lang="pt-BR" sz="2800" i="1" spc="140" dirty="0">
                <a:solidFill>
                  <a:srgbClr val="535353"/>
                </a:solidFill>
                <a:latin typeface="Arial Narrow" panose="020B0606020202030204" pitchFamily="34" charset="0"/>
              </a:rPr>
              <a:t>Obrigado por ter vindo, foi um prazer conhecê-la. Boa sorte!</a:t>
            </a:r>
          </a:p>
          <a:p>
            <a:pPr defTabSz="1507023">
              <a:lnSpc>
                <a:spcPct val="90000"/>
              </a:lnSpc>
              <a:spcBef>
                <a:spcPts val="1648"/>
              </a:spcBef>
            </a:pPr>
            <a:endParaRPr lang="pt-BR" sz="2800" i="1" spc="140" dirty="0">
              <a:solidFill>
                <a:srgbClr val="535353"/>
              </a:solidFill>
              <a:latin typeface="Arial Narrow" panose="020B0606020202030204" pitchFamily="34" charset="0"/>
            </a:endParaRPr>
          </a:p>
        </p:txBody>
      </p:sp>
    </p:spTree>
    <p:extLst>
      <p:ext uri="{BB962C8B-B14F-4D97-AF65-F5344CB8AC3E}">
        <p14:creationId xmlns:p14="http://schemas.microsoft.com/office/powerpoint/2010/main" val="1317886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agem" descr="Imagem">
            <a:extLst>
              <a:ext uri="{FF2B5EF4-FFF2-40B4-BE49-F238E27FC236}">
                <a16:creationId xmlns:a16="http://schemas.microsoft.com/office/drawing/2014/main" id="{B1D96439-FE11-41B0-9505-BB93925EA787}"/>
              </a:ext>
            </a:extLst>
          </p:cNvPr>
          <p:cNvPicPr>
            <a:picLocks noChangeAspect="1"/>
          </p:cNvPicPr>
          <p:nvPr/>
        </p:nvPicPr>
        <p:blipFill>
          <a:blip r:embed="rId2"/>
          <a:stretch>
            <a:fillRect/>
          </a:stretch>
        </p:blipFill>
        <p:spPr>
          <a:xfrm>
            <a:off x="13704149" y="2677"/>
            <a:ext cx="6390425" cy="11297645"/>
          </a:xfrm>
          <a:prstGeom prst="rect">
            <a:avLst/>
          </a:prstGeom>
          <a:ln w="12700">
            <a:miter lim="400000"/>
          </a:ln>
        </p:spPr>
      </p:pic>
      <p:pic>
        <p:nvPicPr>
          <p:cNvPr id="10" name="Imagem" descr="Imagem">
            <a:extLst>
              <a:ext uri="{FF2B5EF4-FFF2-40B4-BE49-F238E27FC236}">
                <a16:creationId xmlns:a16="http://schemas.microsoft.com/office/drawing/2014/main" id="{45B6E15C-BCD1-48B3-BAA8-121E6024459E}"/>
              </a:ext>
            </a:extLst>
          </p:cNvPr>
          <p:cNvPicPr>
            <a:picLocks noChangeAspect="1"/>
          </p:cNvPicPr>
          <p:nvPr/>
        </p:nvPicPr>
        <p:blipFill>
          <a:blip r:embed="rId3"/>
          <a:stretch>
            <a:fillRect/>
          </a:stretch>
        </p:blipFill>
        <p:spPr>
          <a:xfrm>
            <a:off x="-86039" y="-108880"/>
            <a:ext cx="13895150" cy="11411879"/>
          </a:xfrm>
          <a:prstGeom prst="rect">
            <a:avLst/>
          </a:prstGeom>
          <a:ln w="12700">
            <a:miter lim="400000"/>
          </a:ln>
        </p:spPr>
      </p:pic>
      <p:sp>
        <p:nvSpPr>
          <p:cNvPr id="11" name="object 20">
            <a:extLst>
              <a:ext uri="{FF2B5EF4-FFF2-40B4-BE49-F238E27FC236}">
                <a16:creationId xmlns:a16="http://schemas.microsoft.com/office/drawing/2014/main" id="{24B875F6-11BF-44BB-8B93-7FEDEA0EE8A5}"/>
              </a:ext>
            </a:extLst>
          </p:cNvPr>
          <p:cNvSpPr txBox="1"/>
          <p:nvPr/>
        </p:nvSpPr>
        <p:spPr>
          <a:xfrm>
            <a:off x="897137" y="4580749"/>
            <a:ext cx="11079713" cy="40863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spAutoFit/>
          </a:bodyPr>
          <a:lstStyle/>
          <a:p>
            <a:pPr marL="457200" indent="-457200" defTabSz="456971">
              <a:lnSpc>
                <a:spcPct val="120000"/>
              </a:lnSpc>
              <a:buFont typeface="Wingdings" panose="05000000000000000000" pitchFamily="2" charset="2"/>
              <a:buChar char="v"/>
              <a:defRPr sz="2800" spc="560">
                <a:solidFill>
                  <a:srgbClr val="535353"/>
                </a:solidFill>
                <a:latin typeface="DIN Pro Condensed Medium"/>
                <a:ea typeface="DIN Pro Condensed Medium"/>
                <a:cs typeface="DIN Pro Condensed Medium"/>
                <a:sym typeface="DIN Pro Condensed Medium"/>
              </a:defRPr>
            </a:pPr>
            <a:r>
              <a:rPr lang="pt-BR" sz="2799" dirty="0">
                <a:latin typeface="Arial Narrow" panose="020B0606020202030204" pitchFamily="34" charset="0"/>
              </a:rPr>
              <a:t>VOCÊ CONHECE O PERFIL DO VENDEDOR DE SUCESSO DA ERA DIGITAL? </a:t>
            </a:r>
          </a:p>
          <a:p>
            <a:pPr marL="457200" indent="-457200" defTabSz="456971">
              <a:lnSpc>
                <a:spcPct val="120000"/>
              </a:lnSpc>
              <a:buFont typeface="Wingdings" panose="05000000000000000000" pitchFamily="2" charset="2"/>
              <a:buChar char="v"/>
              <a:defRPr sz="2800" spc="560">
                <a:solidFill>
                  <a:srgbClr val="535353"/>
                </a:solidFill>
                <a:latin typeface="DIN Pro Condensed Medium"/>
                <a:ea typeface="DIN Pro Condensed Medium"/>
                <a:cs typeface="DIN Pro Condensed Medium"/>
                <a:sym typeface="DIN Pro Condensed Medium"/>
              </a:defRPr>
            </a:pPr>
            <a:r>
              <a:rPr lang="pt-BR" sz="2799" dirty="0">
                <a:latin typeface="Arial Narrow" panose="020B0606020202030204" pitchFamily="34" charset="0"/>
              </a:rPr>
              <a:t>DESAFIOS DO NOVO MERCADO</a:t>
            </a:r>
          </a:p>
          <a:p>
            <a:pPr marL="457200" indent="-457200" defTabSz="456971">
              <a:lnSpc>
                <a:spcPct val="120000"/>
              </a:lnSpc>
              <a:buFont typeface="Wingdings" panose="05000000000000000000" pitchFamily="2" charset="2"/>
              <a:buChar char="v"/>
              <a:defRPr sz="2800" spc="560">
                <a:solidFill>
                  <a:srgbClr val="535353"/>
                </a:solidFill>
                <a:latin typeface="DIN Pro Condensed Medium"/>
                <a:ea typeface="DIN Pro Condensed Medium"/>
                <a:cs typeface="DIN Pro Condensed Medium"/>
                <a:sym typeface="DIN Pro Condensed Medium"/>
              </a:defRPr>
            </a:pPr>
            <a:r>
              <a:rPr lang="pt-BR" sz="2799" dirty="0">
                <a:latin typeface="Arial Narrow" panose="020B0606020202030204" pitchFamily="34" charset="0"/>
              </a:rPr>
              <a:t>ATRIBUIÇÕES DO VENDEDOR NA ERA DIGITAL</a:t>
            </a:r>
          </a:p>
          <a:p>
            <a:pPr marL="457200" indent="-457200" defTabSz="456971">
              <a:lnSpc>
                <a:spcPct val="120000"/>
              </a:lnSpc>
              <a:buFont typeface="Wingdings" panose="05000000000000000000" pitchFamily="2" charset="2"/>
              <a:buChar char="v"/>
              <a:defRPr sz="2800" spc="560">
                <a:solidFill>
                  <a:srgbClr val="535353"/>
                </a:solidFill>
                <a:latin typeface="DIN Pro Condensed Medium"/>
                <a:ea typeface="DIN Pro Condensed Medium"/>
                <a:cs typeface="DIN Pro Condensed Medium"/>
                <a:sym typeface="DIN Pro Condensed Medium"/>
              </a:defRPr>
            </a:pPr>
            <a:r>
              <a:rPr lang="pt-BR" sz="2799" dirty="0">
                <a:latin typeface="Arial Narrow" panose="020B0606020202030204" pitchFamily="34" charset="0"/>
              </a:rPr>
              <a:t>ENTREVISTA POR COMPETÊNCIAS </a:t>
            </a:r>
          </a:p>
          <a:p>
            <a:pPr defTabSz="456971">
              <a:lnSpc>
                <a:spcPct val="120000"/>
              </a:lnSpc>
              <a:defRPr sz="2800" spc="560">
                <a:solidFill>
                  <a:srgbClr val="535353"/>
                </a:solidFill>
                <a:latin typeface="DIN Pro Condensed Medium"/>
                <a:ea typeface="DIN Pro Condensed Medium"/>
                <a:cs typeface="DIN Pro Condensed Medium"/>
                <a:sym typeface="DIN Pro Condensed Medium"/>
              </a:defRPr>
            </a:pPr>
            <a:br>
              <a:rPr lang="pt-BR" sz="2799" dirty="0">
                <a:latin typeface="Arial Narrow" panose="020B0606020202030204" pitchFamily="34" charset="0"/>
              </a:rPr>
            </a:br>
            <a:endParaRPr lang="pt-BR" sz="2799" dirty="0">
              <a:latin typeface="Arial Narrow" panose="020B0606020202030204" pitchFamily="34" charset="0"/>
            </a:endParaRPr>
          </a:p>
          <a:p>
            <a:pPr defTabSz="456971">
              <a:lnSpc>
                <a:spcPct val="120000"/>
              </a:lnSpc>
              <a:defRPr sz="2800" spc="560">
                <a:solidFill>
                  <a:srgbClr val="535353"/>
                </a:solidFill>
                <a:latin typeface="DIN Pro Condensed Medium"/>
                <a:ea typeface="DIN Pro Condensed Medium"/>
                <a:cs typeface="DIN Pro Condensed Medium"/>
                <a:sym typeface="DIN Pro Condensed Medium"/>
              </a:defRPr>
            </a:pPr>
            <a:endParaRPr sz="2799" dirty="0">
              <a:latin typeface="Arial Narrow" panose="020B0606020202030204" pitchFamily="34" charset="0"/>
            </a:endParaRPr>
          </a:p>
        </p:txBody>
      </p:sp>
      <p:pic>
        <p:nvPicPr>
          <p:cNvPr id="12" name="Imagem" descr="Imagem">
            <a:extLst>
              <a:ext uri="{FF2B5EF4-FFF2-40B4-BE49-F238E27FC236}">
                <a16:creationId xmlns:a16="http://schemas.microsoft.com/office/drawing/2014/main" id="{7D5DB1EC-8A4E-41CA-BC2C-0374236F6112}"/>
              </a:ext>
            </a:extLst>
          </p:cNvPr>
          <p:cNvPicPr>
            <a:picLocks noChangeAspect="1"/>
          </p:cNvPicPr>
          <p:nvPr/>
        </p:nvPicPr>
        <p:blipFill>
          <a:blip r:embed="rId4"/>
          <a:stretch>
            <a:fillRect/>
          </a:stretch>
        </p:blipFill>
        <p:spPr>
          <a:xfrm>
            <a:off x="15163009" y="1820593"/>
            <a:ext cx="3630385" cy="1820458"/>
          </a:xfrm>
          <a:prstGeom prst="rect">
            <a:avLst/>
          </a:prstGeom>
          <a:ln w="12700">
            <a:miter lim="400000"/>
          </a:ln>
        </p:spPr>
      </p:pic>
      <p:pic>
        <p:nvPicPr>
          <p:cNvPr id="13" name="Imagem" descr="Imagem">
            <a:extLst>
              <a:ext uri="{FF2B5EF4-FFF2-40B4-BE49-F238E27FC236}">
                <a16:creationId xmlns:a16="http://schemas.microsoft.com/office/drawing/2014/main" id="{6EF451B9-A97A-4CC1-812F-E963C8D8E5D7}"/>
              </a:ext>
            </a:extLst>
          </p:cNvPr>
          <p:cNvPicPr>
            <a:picLocks noChangeAspect="1"/>
          </p:cNvPicPr>
          <p:nvPr/>
        </p:nvPicPr>
        <p:blipFill>
          <a:blip r:embed="rId5"/>
          <a:stretch>
            <a:fillRect/>
          </a:stretch>
        </p:blipFill>
        <p:spPr>
          <a:xfrm>
            <a:off x="15215727" y="5292177"/>
            <a:ext cx="3524949" cy="695447"/>
          </a:xfrm>
          <a:prstGeom prst="rect">
            <a:avLst/>
          </a:prstGeom>
          <a:ln w="12700">
            <a:miter lim="400000"/>
          </a:ln>
        </p:spPr>
      </p:pic>
      <p:pic>
        <p:nvPicPr>
          <p:cNvPr id="14" name="Imagem" descr="Imagem">
            <a:extLst>
              <a:ext uri="{FF2B5EF4-FFF2-40B4-BE49-F238E27FC236}">
                <a16:creationId xmlns:a16="http://schemas.microsoft.com/office/drawing/2014/main" id="{A2B57DCE-56AC-45C7-BA7F-DB17A76BCC7C}"/>
              </a:ext>
            </a:extLst>
          </p:cNvPr>
          <p:cNvPicPr>
            <a:picLocks noChangeAspect="1"/>
          </p:cNvPicPr>
          <p:nvPr/>
        </p:nvPicPr>
        <p:blipFill>
          <a:blip r:embed="rId6"/>
          <a:stretch>
            <a:fillRect/>
          </a:stretch>
        </p:blipFill>
        <p:spPr>
          <a:xfrm>
            <a:off x="15671702" y="7720027"/>
            <a:ext cx="2612999" cy="1510685"/>
          </a:xfrm>
          <a:prstGeom prst="rect">
            <a:avLst/>
          </a:prstGeom>
          <a:ln w="12700">
            <a:miter lim="400000"/>
          </a:ln>
        </p:spPr>
      </p:pic>
      <p:sp>
        <p:nvSpPr>
          <p:cNvPr id="15" name="ÍNDICE">
            <a:extLst>
              <a:ext uri="{FF2B5EF4-FFF2-40B4-BE49-F238E27FC236}">
                <a16:creationId xmlns:a16="http://schemas.microsoft.com/office/drawing/2014/main" id="{299DC9C1-3F32-476D-AEF6-EFA3DAAA4DCB}"/>
              </a:ext>
            </a:extLst>
          </p:cNvPr>
          <p:cNvSpPr txBox="1"/>
          <p:nvPr/>
        </p:nvSpPr>
        <p:spPr>
          <a:xfrm>
            <a:off x="897137" y="2472330"/>
            <a:ext cx="3100339" cy="10776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697" rIns="45697">
            <a:spAutoFit/>
          </a:bodyPr>
          <a:lstStyle>
            <a:lvl1pPr defTabSz="457200">
              <a:lnSpc>
                <a:spcPct val="120000"/>
              </a:lnSpc>
              <a:defRPr sz="5900" spc="1180">
                <a:solidFill>
                  <a:srgbClr val="AE9D71"/>
                </a:solidFill>
                <a:latin typeface="DIN Pro Condensed Medium"/>
                <a:ea typeface="DIN Pro Condensed Medium"/>
                <a:cs typeface="DIN Pro Condensed Medium"/>
                <a:sym typeface="DIN Pro Condensed Medium"/>
              </a:defRPr>
            </a:lvl1pPr>
          </a:lstStyle>
          <a:p>
            <a:r>
              <a:rPr sz="5897" dirty="0">
                <a:latin typeface="Arial Narrow" panose="020B0606020202030204" pitchFamily="34" charset="0"/>
              </a:rPr>
              <a:t>ÍNDICE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object 2"/>
          <p:cNvSpPr/>
          <p:nvPr/>
        </p:nvSpPr>
        <p:spPr>
          <a:xfrm>
            <a:off x="-1" y="-100"/>
            <a:ext cx="20094576" cy="11303200"/>
          </a:xfrm>
          <a:prstGeom prst="rect">
            <a:avLst/>
          </a:prstGeom>
          <a:solidFill>
            <a:srgbClr val="000000"/>
          </a:solidFill>
          <a:ln w="12700">
            <a:miter lim="400000"/>
          </a:ln>
        </p:spPr>
        <p:txBody>
          <a:bodyPr lIns="45697" rIns="45697"/>
          <a:lstStyle/>
          <a:p>
            <a:endParaRPr sz="1799" u="sng" baseline="-25000" dirty="0">
              <a:latin typeface="Arial Narrow" panose="020B0606020202030204" pitchFamily="34" charset="0"/>
            </a:endParaRPr>
          </a:p>
        </p:txBody>
      </p:sp>
      <p:sp>
        <p:nvSpPr>
          <p:cNvPr id="34" name="object 3"/>
          <p:cNvSpPr txBox="1"/>
          <p:nvPr/>
        </p:nvSpPr>
        <p:spPr>
          <a:xfrm>
            <a:off x="6272291" y="2490828"/>
            <a:ext cx="7567520" cy="4213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indent="12694" algn="ctr">
              <a:spcBef>
                <a:spcPts val="100"/>
              </a:spcBef>
              <a:defRPr sz="2700" spc="114">
                <a:solidFill>
                  <a:srgbClr val="A18C60"/>
                </a:solidFill>
                <a:latin typeface="DIN Pro Medium"/>
                <a:ea typeface="DIN Pro Medium"/>
                <a:cs typeface="DIN Pro Medium"/>
                <a:sym typeface="DIN Pro Medium"/>
              </a:defRPr>
            </a:pPr>
            <a:r>
              <a:rPr sz="2699" dirty="0" err="1">
                <a:latin typeface="Arial Narrow" panose="020B0606020202030204" pitchFamily="34" charset="0"/>
              </a:rPr>
              <a:t>Criar</a:t>
            </a:r>
            <a:r>
              <a:rPr sz="2699" spc="275" dirty="0">
                <a:latin typeface="Arial Narrow" panose="020B0606020202030204" pitchFamily="34" charset="0"/>
              </a:rPr>
              <a:t> </a:t>
            </a:r>
            <a:r>
              <a:rPr sz="2699" spc="80" dirty="0">
                <a:latin typeface="Arial Narrow" panose="020B0606020202030204" pitchFamily="34" charset="0"/>
              </a:rPr>
              <a:t>um</a:t>
            </a:r>
            <a:r>
              <a:rPr sz="2699" spc="275" dirty="0">
                <a:latin typeface="Arial Narrow" panose="020B0606020202030204" pitchFamily="34" charset="0"/>
              </a:rPr>
              <a:t> </a:t>
            </a:r>
            <a:r>
              <a:rPr sz="2699" spc="110" dirty="0" err="1">
                <a:latin typeface="Arial Narrow" panose="020B0606020202030204" pitchFamily="34" charset="0"/>
              </a:rPr>
              <a:t>produto</a:t>
            </a:r>
            <a:r>
              <a:rPr sz="2699" spc="275" dirty="0">
                <a:latin typeface="Arial Narrow" panose="020B0606020202030204" pitchFamily="34" charset="0"/>
              </a:rPr>
              <a:t> </a:t>
            </a:r>
            <a:r>
              <a:rPr sz="2699" spc="75" dirty="0">
                <a:latin typeface="Arial Narrow" panose="020B0606020202030204" pitchFamily="34" charset="0"/>
              </a:rPr>
              <a:t>de</a:t>
            </a:r>
            <a:r>
              <a:rPr sz="2699" spc="275" dirty="0">
                <a:latin typeface="Arial Narrow" panose="020B0606020202030204" pitchFamily="34" charset="0"/>
              </a:rPr>
              <a:t> </a:t>
            </a:r>
            <a:r>
              <a:rPr sz="2699" spc="125" dirty="0" err="1">
                <a:latin typeface="Arial Narrow" panose="020B0606020202030204" pitchFamily="34" charset="0"/>
              </a:rPr>
              <a:t>desejo</a:t>
            </a:r>
            <a:r>
              <a:rPr sz="2699" spc="125" dirty="0">
                <a:latin typeface="Arial Narrow" panose="020B0606020202030204" pitchFamily="34" charset="0"/>
              </a:rPr>
              <a:t>,</a:t>
            </a:r>
            <a:r>
              <a:rPr sz="2699" spc="280" dirty="0">
                <a:latin typeface="Arial Narrow" panose="020B0606020202030204" pitchFamily="34" charset="0"/>
              </a:rPr>
              <a:t> </a:t>
            </a:r>
            <a:r>
              <a:rPr sz="2699" spc="85" dirty="0">
                <a:latin typeface="Arial Narrow" panose="020B0606020202030204" pitchFamily="34" charset="0"/>
              </a:rPr>
              <a:t>com</a:t>
            </a:r>
            <a:r>
              <a:rPr sz="2699" spc="275" dirty="0">
                <a:latin typeface="Arial Narrow" panose="020B0606020202030204" pitchFamily="34" charset="0"/>
              </a:rPr>
              <a:t> </a:t>
            </a:r>
            <a:r>
              <a:rPr sz="2699" spc="140" dirty="0" err="1">
                <a:latin typeface="Arial Narrow" panose="020B0606020202030204" pitchFamily="34" charset="0"/>
              </a:rPr>
              <a:t>qualidade</a:t>
            </a:r>
            <a:r>
              <a:rPr sz="2699" spc="140" dirty="0">
                <a:latin typeface="Arial Narrow" panose="020B0606020202030204" pitchFamily="34" charset="0"/>
              </a:rPr>
              <a:t>.</a:t>
            </a:r>
          </a:p>
        </p:txBody>
      </p:sp>
      <p:sp>
        <p:nvSpPr>
          <p:cNvPr id="35" name="object 5"/>
          <p:cNvSpPr txBox="1"/>
          <p:nvPr/>
        </p:nvSpPr>
        <p:spPr>
          <a:xfrm>
            <a:off x="3168946" y="4797287"/>
            <a:ext cx="5667864" cy="31392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indent="17136">
              <a:defRPr sz="3800" spc="450">
                <a:solidFill>
                  <a:srgbClr val="C5AD74"/>
                </a:solidFill>
                <a:latin typeface="DIN Pro Condensed Medium"/>
                <a:ea typeface="DIN Pro Condensed Medium"/>
                <a:cs typeface="DIN Pro Condensed Medium"/>
                <a:sym typeface="DIN Pro Condensed Medium"/>
              </a:defRPr>
            </a:pPr>
            <a:r>
              <a:rPr sz="3798" dirty="0">
                <a:latin typeface="Arial Narrow" panose="020B0606020202030204" pitchFamily="34" charset="0"/>
              </a:rPr>
              <a:t>VIS</a:t>
            </a:r>
            <a:r>
              <a:rPr sz="3798" spc="-5" dirty="0">
                <a:latin typeface="Arial Narrow" panose="020B0606020202030204" pitchFamily="34" charset="0"/>
              </a:rPr>
              <a:t>Ã</a:t>
            </a:r>
            <a:r>
              <a:rPr sz="3798" spc="-239" dirty="0">
                <a:latin typeface="Arial Narrow" panose="020B0606020202030204" pitchFamily="34" charset="0"/>
              </a:rPr>
              <a:t> </a:t>
            </a:r>
            <a:r>
              <a:rPr sz="3798" spc="-5" dirty="0">
                <a:latin typeface="Arial Narrow" panose="020B0606020202030204" pitchFamily="34" charset="0"/>
              </a:rPr>
              <a:t>O</a:t>
            </a:r>
          </a:p>
          <a:p>
            <a:pPr marL="342900" indent="-342900">
              <a:spcBef>
                <a:spcPts val="1899"/>
              </a:spcBef>
              <a:buFont typeface="Arial" panose="020B0604020202020204" pitchFamily="34" charset="0"/>
              <a:buChar char="•"/>
              <a:defRPr sz="2400" spc="70">
                <a:solidFill>
                  <a:srgbClr val="A18C60"/>
                </a:solidFill>
                <a:latin typeface="DIN Pro"/>
                <a:ea typeface="DIN Pro"/>
                <a:cs typeface="DIN Pro"/>
                <a:sym typeface="DIN Pro"/>
              </a:defRPr>
            </a:pPr>
            <a:r>
              <a:rPr sz="2399" dirty="0">
                <a:latin typeface="Arial Narrow" panose="020B0606020202030204" pitchFamily="34" charset="0"/>
              </a:rPr>
              <a:t>Ser</a:t>
            </a:r>
            <a:r>
              <a:rPr sz="2399" spc="225" dirty="0">
                <a:latin typeface="Arial Narrow" panose="020B0606020202030204" pitchFamily="34" charset="0"/>
              </a:rPr>
              <a:t> </a:t>
            </a:r>
            <a:r>
              <a:rPr sz="2399" dirty="0" err="1">
                <a:latin typeface="Arial Narrow" panose="020B0606020202030204" pitchFamily="34" charset="0"/>
              </a:rPr>
              <a:t>uma</a:t>
            </a:r>
            <a:r>
              <a:rPr sz="2399" spc="225" dirty="0">
                <a:latin typeface="Arial Narrow" panose="020B0606020202030204" pitchFamily="34" charset="0"/>
              </a:rPr>
              <a:t> </a:t>
            </a:r>
            <a:r>
              <a:rPr sz="2399" spc="80" dirty="0" err="1">
                <a:latin typeface="Arial Narrow" panose="020B0606020202030204" pitchFamily="34" charset="0"/>
              </a:rPr>
              <a:t>empresa</a:t>
            </a:r>
            <a:r>
              <a:rPr sz="2399" spc="229" dirty="0">
                <a:latin typeface="Arial Narrow" panose="020B0606020202030204" pitchFamily="34" charset="0"/>
              </a:rPr>
              <a:t> </a:t>
            </a:r>
            <a:r>
              <a:rPr sz="2399" spc="90" dirty="0" err="1">
                <a:latin typeface="Arial Narrow" panose="020B0606020202030204" pitchFamily="34" charset="0"/>
              </a:rPr>
              <a:t>sólida</a:t>
            </a:r>
            <a:r>
              <a:rPr sz="2399" spc="225" dirty="0">
                <a:latin typeface="Arial Narrow" panose="020B0606020202030204" pitchFamily="34" charset="0"/>
              </a:rPr>
              <a:t> </a:t>
            </a:r>
            <a:r>
              <a:rPr sz="2399" spc="110" dirty="0">
                <a:latin typeface="Arial Narrow" panose="020B0606020202030204" pitchFamily="34" charset="0"/>
              </a:rPr>
              <a:t>no</a:t>
            </a:r>
          </a:p>
          <a:p>
            <a:pPr marR="178980">
              <a:defRPr sz="2400" spc="80">
                <a:solidFill>
                  <a:srgbClr val="A18C60"/>
                </a:solidFill>
                <a:latin typeface="DIN Pro"/>
                <a:ea typeface="DIN Pro"/>
                <a:cs typeface="DIN Pro"/>
                <a:sym typeface="DIN Pro"/>
              </a:defRPr>
            </a:pPr>
            <a:r>
              <a:rPr lang="pt-BR" sz="2399" dirty="0">
                <a:latin typeface="Arial Narrow" panose="020B0606020202030204" pitchFamily="34" charset="0"/>
              </a:rPr>
              <a:t>     </a:t>
            </a:r>
            <a:r>
              <a:rPr sz="2399" dirty="0">
                <a:latin typeface="Arial Narrow" panose="020B0606020202030204" pitchFamily="34" charset="0"/>
              </a:rPr>
              <a:t>mercado </a:t>
            </a:r>
            <a:r>
              <a:rPr sz="2399" spc="-5" dirty="0">
                <a:latin typeface="Arial Narrow" panose="020B0606020202030204" pitchFamily="34" charset="0"/>
              </a:rPr>
              <a:t>e</a:t>
            </a:r>
            <a:r>
              <a:rPr sz="2399" dirty="0">
                <a:latin typeface="Arial Narrow" panose="020B0606020202030204" pitchFamily="34" charset="0"/>
              </a:rPr>
              <a:t> </a:t>
            </a:r>
            <a:r>
              <a:rPr sz="2399" spc="95" dirty="0" err="1">
                <a:latin typeface="Arial Narrow" panose="020B0606020202030204" pitchFamily="34" charset="0"/>
              </a:rPr>
              <a:t>financeiramente</a:t>
            </a:r>
            <a:r>
              <a:rPr sz="2399" spc="95" dirty="0">
                <a:latin typeface="Arial Narrow" panose="020B0606020202030204" pitchFamily="34" charset="0"/>
              </a:rPr>
              <a:t> </a:t>
            </a:r>
            <a:r>
              <a:rPr sz="2399" spc="104" dirty="0" err="1">
                <a:latin typeface="Arial Narrow" panose="020B0606020202030204" pitchFamily="34" charset="0"/>
              </a:rPr>
              <a:t>saudável</a:t>
            </a:r>
            <a:r>
              <a:rPr lang="pt-BR" sz="2399" spc="104" dirty="0">
                <a:latin typeface="Arial Narrow" panose="020B0606020202030204" pitchFamily="34" charset="0"/>
              </a:rPr>
              <a:t>;</a:t>
            </a:r>
            <a:r>
              <a:rPr sz="2399" spc="104" dirty="0">
                <a:latin typeface="Arial Narrow" panose="020B0606020202030204" pitchFamily="34" charset="0"/>
              </a:rPr>
              <a:t> </a:t>
            </a:r>
            <a:endParaRPr lang="pt-BR" sz="2399" spc="104" dirty="0">
              <a:latin typeface="Arial Narrow" panose="020B0606020202030204" pitchFamily="34" charset="0"/>
            </a:endParaRPr>
          </a:p>
          <a:p>
            <a:pPr marL="342900" marR="178980" indent="-342900">
              <a:buFont typeface="Arial" panose="020B0604020202020204" pitchFamily="34" charset="0"/>
              <a:buChar char="•"/>
              <a:defRPr sz="2400" spc="80">
                <a:solidFill>
                  <a:srgbClr val="A18C60"/>
                </a:solidFill>
                <a:latin typeface="DIN Pro"/>
                <a:ea typeface="DIN Pro"/>
                <a:cs typeface="DIN Pro"/>
                <a:sym typeface="DIN Pro"/>
              </a:defRPr>
            </a:pPr>
            <a:r>
              <a:rPr sz="2399" spc="-585" dirty="0">
                <a:latin typeface="Arial Narrow" panose="020B0606020202030204" pitchFamily="34" charset="0"/>
              </a:rPr>
              <a:t> </a:t>
            </a:r>
            <a:r>
              <a:rPr sz="2399" spc="5" dirty="0">
                <a:latin typeface="Arial Narrow" panose="020B0606020202030204" pitchFamily="34" charset="0"/>
              </a:rPr>
              <a:t>Ter</a:t>
            </a:r>
            <a:r>
              <a:rPr sz="2399" spc="229" dirty="0">
                <a:latin typeface="Arial Narrow" panose="020B0606020202030204" pitchFamily="34" charset="0"/>
              </a:rPr>
              <a:t> </a:t>
            </a:r>
            <a:r>
              <a:rPr sz="2399" spc="85" dirty="0" err="1">
                <a:latin typeface="Arial Narrow" panose="020B0606020202030204" pitchFamily="34" charset="0"/>
              </a:rPr>
              <a:t>todos</a:t>
            </a:r>
            <a:r>
              <a:rPr sz="2399" spc="229" dirty="0">
                <a:latin typeface="Arial Narrow" panose="020B0606020202030204" pitchFamily="34" charset="0"/>
              </a:rPr>
              <a:t> </a:t>
            </a:r>
            <a:r>
              <a:rPr sz="2399" spc="50" dirty="0" err="1">
                <a:latin typeface="Arial Narrow" panose="020B0606020202030204" pitchFamily="34" charset="0"/>
              </a:rPr>
              <a:t>os</a:t>
            </a:r>
            <a:r>
              <a:rPr sz="2399" spc="234" dirty="0">
                <a:latin typeface="Arial Narrow" panose="020B0606020202030204" pitchFamily="34" charset="0"/>
              </a:rPr>
              <a:t> </a:t>
            </a:r>
            <a:r>
              <a:rPr sz="2399" dirty="0" err="1">
                <a:latin typeface="Arial Narrow" panose="020B0606020202030204" pitchFamily="34" charset="0"/>
              </a:rPr>
              <a:t>processos</a:t>
            </a:r>
            <a:r>
              <a:rPr sz="2399" spc="229" dirty="0">
                <a:latin typeface="Arial Narrow" panose="020B0606020202030204" pitchFamily="34" charset="0"/>
              </a:rPr>
              <a:t> </a:t>
            </a:r>
            <a:r>
              <a:rPr sz="2399" spc="110" dirty="0" err="1">
                <a:latin typeface="Arial Narrow" panose="020B0606020202030204" pitchFamily="34" charset="0"/>
              </a:rPr>
              <a:t>alinhados</a:t>
            </a:r>
            <a:endParaRPr lang="pt-BR" sz="2399" spc="110" dirty="0">
              <a:latin typeface="Arial Narrow" panose="020B0606020202030204" pitchFamily="34" charset="0"/>
            </a:endParaRPr>
          </a:p>
          <a:p>
            <a:pPr>
              <a:spcBef>
                <a:spcPts val="400"/>
              </a:spcBef>
              <a:defRPr sz="2400" spc="55">
                <a:solidFill>
                  <a:srgbClr val="A18C60"/>
                </a:solidFill>
                <a:latin typeface="DIN Pro"/>
                <a:ea typeface="DIN Pro"/>
                <a:cs typeface="DIN Pro"/>
                <a:sym typeface="DIN Pro"/>
              </a:defRPr>
            </a:pPr>
            <a:r>
              <a:rPr lang="pt-BR" sz="2399" dirty="0">
                <a:latin typeface="Arial Narrow" panose="020B0606020202030204" pitchFamily="34" charset="0"/>
              </a:rPr>
              <a:t>     com</a:t>
            </a:r>
            <a:r>
              <a:rPr lang="pt-BR" sz="2399" spc="225" dirty="0">
                <a:latin typeface="Arial Narrow" panose="020B0606020202030204" pitchFamily="34" charset="0"/>
              </a:rPr>
              <a:t> </a:t>
            </a:r>
            <a:r>
              <a:rPr lang="pt-BR" sz="2399" spc="-5" dirty="0">
                <a:latin typeface="Arial Narrow" panose="020B0606020202030204" pitchFamily="34" charset="0"/>
              </a:rPr>
              <a:t>o</a:t>
            </a:r>
            <a:r>
              <a:rPr lang="pt-BR" sz="2399" spc="229" dirty="0">
                <a:latin typeface="Arial Narrow" panose="020B0606020202030204" pitchFamily="34" charset="0"/>
              </a:rPr>
              <a:t> </a:t>
            </a:r>
            <a:r>
              <a:rPr lang="pt-BR" sz="2399" spc="70" dirty="0">
                <a:latin typeface="Arial Narrow" panose="020B0606020202030204" pitchFamily="34" charset="0"/>
              </a:rPr>
              <a:t>DNA</a:t>
            </a:r>
            <a:r>
              <a:rPr lang="pt-BR" sz="2399" spc="229" dirty="0">
                <a:latin typeface="Arial Narrow" panose="020B0606020202030204" pitchFamily="34" charset="0"/>
              </a:rPr>
              <a:t> </a:t>
            </a:r>
            <a:r>
              <a:rPr lang="pt-BR" sz="2399" spc="75" dirty="0">
                <a:latin typeface="Arial Narrow" panose="020B0606020202030204" pitchFamily="34" charset="0"/>
              </a:rPr>
              <a:t>(Valores)</a:t>
            </a:r>
            <a:r>
              <a:rPr lang="pt-BR" sz="2399" spc="225" dirty="0">
                <a:latin typeface="Arial Narrow" panose="020B0606020202030204" pitchFamily="34" charset="0"/>
              </a:rPr>
              <a:t> </a:t>
            </a:r>
            <a:r>
              <a:rPr lang="pt-BR" sz="2399" spc="50" dirty="0">
                <a:latin typeface="Arial Narrow" panose="020B0606020202030204" pitchFamily="34" charset="0"/>
              </a:rPr>
              <a:t>da</a:t>
            </a:r>
            <a:r>
              <a:rPr lang="pt-BR" sz="2399" spc="229" dirty="0">
                <a:latin typeface="Arial Narrow" panose="020B0606020202030204" pitchFamily="34" charset="0"/>
              </a:rPr>
              <a:t> </a:t>
            </a:r>
            <a:r>
              <a:rPr lang="pt-BR" sz="2399" spc="70" dirty="0">
                <a:latin typeface="Arial Narrow" panose="020B0606020202030204" pitchFamily="34" charset="0"/>
              </a:rPr>
              <a:t>marca;</a:t>
            </a:r>
          </a:p>
          <a:p>
            <a:pPr marL="342900" marR="5077" indent="-342900">
              <a:buFont typeface="Arial" panose="020B0604020202020204" pitchFamily="34" charset="0"/>
              <a:buChar char="•"/>
              <a:defRPr sz="2400" spc="95">
                <a:solidFill>
                  <a:srgbClr val="A18C60"/>
                </a:solidFill>
                <a:latin typeface="DIN Pro"/>
                <a:ea typeface="DIN Pro"/>
                <a:cs typeface="DIN Pro"/>
                <a:sym typeface="DIN Pro"/>
              </a:defRPr>
            </a:pPr>
            <a:r>
              <a:rPr sz="2399" dirty="0" err="1">
                <a:latin typeface="Arial Narrow" panose="020B0606020202030204" pitchFamily="34" charset="0"/>
              </a:rPr>
              <a:t>Continuar</a:t>
            </a:r>
            <a:r>
              <a:rPr sz="2399" spc="225" dirty="0">
                <a:latin typeface="Arial Narrow" panose="020B0606020202030204" pitchFamily="34" charset="0"/>
              </a:rPr>
              <a:t> </a:t>
            </a:r>
            <a:r>
              <a:rPr sz="2399" spc="85" dirty="0" err="1">
                <a:latin typeface="Arial Narrow" panose="020B0606020202030204" pitchFamily="34" charset="0"/>
              </a:rPr>
              <a:t>sendo</a:t>
            </a:r>
            <a:r>
              <a:rPr sz="2399" spc="229" dirty="0">
                <a:latin typeface="Arial Narrow" panose="020B0606020202030204" pitchFamily="34" charset="0"/>
              </a:rPr>
              <a:t> </a:t>
            </a:r>
            <a:r>
              <a:rPr sz="2399" spc="70" dirty="0" err="1">
                <a:latin typeface="Arial Narrow" panose="020B0606020202030204" pitchFamily="34" charset="0"/>
              </a:rPr>
              <a:t>uma</a:t>
            </a:r>
            <a:r>
              <a:rPr sz="2399" spc="229" dirty="0">
                <a:latin typeface="Arial Narrow" panose="020B0606020202030204" pitchFamily="34" charset="0"/>
              </a:rPr>
              <a:t> </a:t>
            </a:r>
            <a:r>
              <a:rPr sz="2399" spc="70" dirty="0" err="1">
                <a:latin typeface="Arial Narrow" panose="020B0606020202030204" pitchFamily="34" charset="0"/>
              </a:rPr>
              <a:t>marca</a:t>
            </a:r>
            <a:r>
              <a:rPr sz="2399" spc="229" dirty="0">
                <a:latin typeface="Arial Narrow" panose="020B0606020202030204" pitchFamily="34" charset="0"/>
              </a:rPr>
              <a:t> </a:t>
            </a:r>
            <a:r>
              <a:rPr sz="2399" dirty="0">
                <a:latin typeface="Arial Narrow" panose="020B0606020202030204" pitchFamily="34" charset="0"/>
              </a:rPr>
              <a:t>Premium </a:t>
            </a:r>
            <a:r>
              <a:rPr sz="2399" spc="-585" dirty="0">
                <a:latin typeface="Arial Narrow" panose="020B0606020202030204" pitchFamily="34" charset="0"/>
              </a:rPr>
              <a:t> </a:t>
            </a:r>
            <a:r>
              <a:rPr sz="2399" dirty="0" err="1">
                <a:latin typeface="Arial Narrow" panose="020B0606020202030204" pitchFamily="34" charset="0"/>
              </a:rPr>
              <a:t>desejada</a:t>
            </a:r>
            <a:r>
              <a:rPr sz="2399" spc="229" dirty="0">
                <a:latin typeface="Arial Narrow" panose="020B0606020202030204" pitchFamily="34" charset="0"/>
              </a:rPr>
              <a:t> </a:t>
            </a:r>
            <a:r>
              <a:rPr sz="2399" spc="-5" dirty="0">
                <a:latin typeface="Arial Narrow" panose="020B0606020202030204" pitchFamily="34" charset="0"/>
              </a:rPr>
              <a:t>e</a:t>
            </a:r>
            <a:r>
              <a:rPr sz="2399" spc="229" dirty="0">
                <a:latin typeface="Arial Narrow" panose="020B0606020202030204" pitchFamily="34" charset="0"/>
              </a:rPr>
              <a:t> </a:t>
            </a:r>
            <a:r>
              <a:rPr sz="2399" spc="55" dirty="0">
                <a:latin typeface="Arial Narrow" panose="020B0606020202030204" pitchFamily="34" charset="0"/>
              </a:rPr>
              <a:t>com</a:t>
            </a:r>
            <a:r>
              <a:rPr sz="2399" spc="229" dirty="0">
                <a:latin typeface="Arial Narrow" panose="020B0606020202030204" pitchFamily="34" charset="0"/>
              </a:rPr>
              <a:t> </a:t>
            </a:r>
            <a:r>
              <a:rPr sz="2399" spc="110" dirty="0" err="1">
                <a:latin typeface="Arial Narrow" panose="020B0606020202030204" pitchFamily="34" charset="0"/>
              </a:rPr>
              <a:t>qualidade</a:t>
            </a:r>
            <a:r>
              <a:rPr lang="pt-BR" sz="2399" spc="110" dirty="0">
                <a:latin typeface="Arial Narrow" panose="020B0606020202030204" pitchFamily="34" charset="0"/>
              </a:rPr>
              <a:t>;</a:t>
            </a:r>
            <a:endParaRPr sz="2399" spc="110" dirty="0">
              <a:latin typeface="Arial Narrow" panose="020B0606020202030204" pitchFamily="34" charset="0"/>
            </a:endParaRPr>
          </a:p>
        </p:txBody>
      </p:sp>
      <p:sp>
        <p:nvSpPr>
          <p:cNvPr id="36" name="object 6"/>
          <p:cNvSpPr txBox="1"/>
          <p:nvPr/>
        </p:nvSpPr>
        <p:spPr>
          <a:xfrm>
            <a:off x="12045890" y="4797287"/>
            <a:ext cx="5969478" cy="389715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indent="59025">
              <a:spcBef>
                <a:spcPts val="2399"/>
              </a:spcBef>
              <a:defRPr sz="3800" spc="360">
                <a:solidFill>
                  <a:srgbClr val="C5AD74"/>
                </a:solidFill>
                <a:latin typeface="DIN Pro Condensed Medium"/>
                <a:ea typeface="DIN Pro Condensed Medium"/>
                <a:cs typeface="DIN Pro Condensed Medium"/>
                <a:sym typeface="DIN Pro Condensed Medium"/>
              </a:defRPr>
            </a:pPr>
            <a:r>
              <a:rPr lang="pt-BR" sz="3798" dirty="0">
                <a:latin typeface="Arial Narrow" panose="020B0606020202030204" pitchFamily="34" charset="0"/>
              </a:rPr>
              <a:t>VALORES</a:t>
            </a:r>
            <a:r>
              <a:rPr lang="pt-BR" sz="3798" spc="-260" dirty="0">
                <a:latin typeface="Arial Narrow" panose="020B0606020202030204" pitchFamily="34" charset="0"/>
              </a:rPr>
              <a:t> </a:t>
            </a:r>
          </a:p>
          <a:p>
            <a:pPr marL="342900" marR="397946" indent="-342900">
              <a:spcBef>
                <a:spcPts val="999"/>
              </a:spcBef>
              <a:buFont typeface="Arial" panose="020B0604020202020204" pitchFamily="34" charset="0"/>
              <a:buChar char="•"/>
              <a:defRPr sz="2400" spc="95">
                <a:solidFill>
                  <a:srgbClr val="A18C60"/>
                </a:solidFill>
                <a:latin typeface="DIN Pro"/>
                <a:ea typeface="DIN Pro"/>
                <a:cs typeface="DIN Pro"/>
                <a:sym typeface="DIN Pro"/>
              </a:defRPr>
            </a:pPr>
            <a:r>
              <a:rPr sz="2399" dirty="0" err="1">
                <a:latin typeface="Arial Narrow" panose="020B0606020202030204" pitchFamily="34" charset="0"/>
              </a:rPr>
              <a:t>Qualidade</a:t>
            </a:r>
            <a:r>
              <a:rPr sz="2399" spc="229" dirty="0">
                <a:latin typeface="Arial Narrow" panose="020B0606020202030204" pitchFamily="34" charset="0"/>
              </a:rPr>
              <a:t> </a:t>
            </a:r>
            <a:r>
              <a:rPr sz="2399" spc="-5" dirty="0">
                <a:latin typeface="Arial Narrow" panose="020B0606020202030204" pitchFamily="34" charset="0"/>
              </a:rPr>
              <a:t>e</a:t>
            </a:r>
            <a:r>
              <a:rPr sz="2399" spc="234" dirty="0">
                <a:latin typeface="Arial Narrow" panose="020B0606020202030204" pitchFamily="34" charset="0"/>
              </a:rPr>
              <a:t> </a:t>
            </a:r>
            <a:r>
              <a:rPr sz="2399" spc="80" dirty="0" err="1">
                <a:latin typeface="Arial Narrow" panose="020B0606020202030204" pitchFamily="34" charset="0"/>
              </a:rPr>
              <a:t>excelência</a:t>
            </a:r>
            <a:r>
              <a:rPr sz="2399" spc="234" dirty="0">
                <a:latin typeface="Arial Narrow" panose="020B0606020202030204" pitchFamily="34" charset="0"/>
              </a:rPr>
              <a:t> </a:t>
            </a:r>
            <a:r>
              <a:rPr sz="2399" spc="50" dirty="0">
                <a:latin typeface="Arial Narrow" panose="020B0606020202030204" pitchFamily="34" charset="0"/>
              </a:rPr>
              <a:t>do</a:t>
            </a:r>
            <a:r>
              <a:rPr sz="2399" spc="234" dirty="0">
                <a:latin typeface="Arial Narrow" panose="020B0606020202030204" pitchFamily="34" charset="0"/>
              </a:rPr>
              <a:t> </a:t>
            </a:r>
            <a:r>
              <a:rPr sz="2399" spc="80" dirty="0" err="1">
                <a:latin typeface="Arial Narrow" panose="020B0606020202030204" pitchFamily="34" charset="0"/>
              </a:rPr>
              <a:t>produto</a:t>
            </a:r>
            <a:r>
              <a:rPr lang="pt-BR" sz="2399" spc="80" dirty="0">
                <a:latin typeface="Arial Narrow" panose="020B0606020202030204" pitchFamily="34" charset="0"/>
              </a:rPr>
              <a:t>;</a:t>
            </a:r>
          </a:p>
          <a:p>
            <a:pPr marL="342900" marR="397946" indent="-342900">
              <a:spcBef>
                <a:spcPts val="999"/>
              </a:spcBef>
              <a:buFont typeface="Arial" panose="020B0604020202020204" pitchFamily="34" charset="0"/>
              <a:buChar char="•"/>
              <a:defRPr sz="2400" spc="95">
                <a:solidFill>
                  <a:srgbClr val="A18C60"/>
                </a:solidFill>
                <a:latin typeface="DIN Pro"/>
                <a:ea typeface="DIN Pro"/>
                <a:cs typeface="DIN Pro"/>
                <a:sym typeface="DIN Pro"/>
              </a:defRPr>
            </a:pPr>
            <a:r>
              <a:rPr sz="2399" spc="-585" dirty="0">
                <a:latin typeface="Arial Narrow" panose="020B0606020202030204" pitchFamily="34" charset="0"/>
              </a:rPr>
              <a:t> </a:t>
            </a:r>
            <a:r>
              <a:rPr sz="2399" spc="110" dirty="0" err="1">
                <a:latin typeface="Arial Narrow" panose="020B0606020202030204" pitchFamily="34" charset="0"/>
              </a:rPr>
              <a:t>Pioneirismo</a:t>
            </a:r>
            <a:r>
              <a:rPr sz="2399" spc="110" dirty="0">
                <a:latin typeface="Arial Narrow" panose="020B0606020202030204" pitchFamily="34" charset="0"/>
              </a:rPr>
              <a:t>;</a:t>
            </a:r>
          </a:p>
          <a:p>
            <a:pPr marL="342900" indent="-342900">
              <a:spcBef>
                <a:spcPts val="400"/>
              </a:spcBef>
              <a:buFont typeface="Arial" panose="020B0604020202020204" pitchFamily="34" charset="0"/>
              <a:buChar char="•"/>
              <a:defRPr sz="2400" spc="104">
                <a:solidFill>
                  <a:srgbClr val="A18C60"/>
                </a:solidFill>
                <a:latin typeface="DIN Pro"/>
                <a:ea typeface="DIN Pro"/>
                <a:cs typeface="DIN Pro"/>
                <a:sym typeface="DIN Pro"/>
              </a:defRPr>
            </a:pPr>
            <a:r>
              <a:rPr sz="2399" dirty="0" err="1">
                <a:latin typeface="Arial Narrow" panose="020B0606020202030204" pitchFamily="34" charset="0"/>
              </a:rPr>
              <a:t>Exclusividade</a:t>
            </a:r>
            <a:r>
              <a:rPr sz="2399" dirty="0">
                <a:latin typeface="Arial Narrow" panose="020B0606020202030204" pitchFamily="34" charset="0"/>
              </a:rPr>
              <a:t>;</a:t>
            </a:r>
          </a:p>
          <a:p>
            <a:pPr marL="342900" marR="5077" indent="-342900">
              <a:buFont typeface="Arial" panose="020B0604020202020204" pitchFamily="34" charset="0"/>
              <a:buChar char="•"/>
              <a:defRPr sz="2400" spc="85">
                <a:solidFill>
                  <a:srgbClr val="A18C60"/>
                </a:solidFill>
                <a:latin typeface="DIN Pro"/>
                <a:ea typeface="DIN Pro"/>
                <a:cs typeface="DIN Pro"/>
                <a:sym typeface="DIN Pro"/>
              </a:defRPr>
            </a:pPr>
            <a:r>
              <a:rPr sz="2399" dirty="0" err="1">
                <a:latin typeface="Arial Narrow" panose="020B0606020202030204" pitchFamily="34" charset="0"/>
              </a:rPr>
              <a:t>Orgulho</a:t>
            </a:r>
            <a:r>
              <a:rPr sz="2399" dirty="0">
                <a:latin typeface="Arial Narrow" panose="020B0606020202030204" pitchFamily="34" charset="0"/>
              </a:rPr>
              <a:t>, </a:t>
            </a:r>
            <a:r>
              <a:rPr sz="2399" spc="95" dirty="0" err="1">
                <a:latin typeface="Arial Narrow" panose="020B0606020202030204" pitchFamily="34" charset="0"/>
              </a:rPr>
              <a:t>Comprometimento</a:t>
            </a:r>
            <a:r>
              <a:rPr sz="2399" spc="95" dirty="0">
                <a:latin typeface="Arial Narrow" panose="020B0606020202030204" pitchFamily="34" charset="0"/>
              </a:rPr>
              <a:t> </a:t>
            </a:r>
            <a:r>
              <a:rPr sz="2399" spc="-5" dirty="0">
                <a:latin typeface="Arial Narrow" panose="020B0606020202030204" pitchFamily="34" charset="0"/>
              </a:rPr>
              <a:t>e</a:t>
            </a:r>
            <a:r>
              <a:rPr sz="2399" dirty="0">
                <a:latin typeface="Arial Narrow" panose="020B0606020202030204" pitchFamily="34" charset="0"/>
              </a:rPr>
              <a:t> </a:t>
            </a:r>
            <a:r>
              <a:rPr sz="2399" spc="100" dirty="0" err="1">
                <a:latin typeface="Arial Narrow" panose="020B0606020202030204" pitchFamily="34" charset="0"/>
              </a:rPr>
              <a:t>Paixão</a:t>
            </a:r>
            <a:r>
              <a:rPr sz="2399" spc="100" dirty="0">
                <a:latin typeface="Arial Narrow" panose="020B0606020202030204" pitchFamily="34" charset="0"/>
              </a:rPr>
              <a:t> </a:t>
            </a:r>
            <a:r>
              <a:rPr sz="2399" spc="-585" dirty="0">
                <a:latin typeface="Arial Narrow" panose="020B0606020202030204" pitchFamily="34" charset="0"/>
              </a:rPr>
              <a:t> </a:t>
            </a:r>
            <a:r>
              <a:rPr sz="2399" spc="75" dirty="0" err="1">
                <a:latin typeface="Arial Narrow" panose="020B0606020202030204" pitchFamily="34" charset="0"/>
              </a:rPr>
              <a:t>pelo</a:t>
            </a:r>
            <a:r>
              <a:rPr sz="2399" spc="229" dirty="0">
                <a:latin typeface="Arial Narrow" panose="020B0606020202030204" pitchFamily="34" charset="0"/>
              </a:rPr>
              <a:t> </a:t>
            </a:r>
            <a:r>
              <a:rPr sz="2399" spc="70" dirty="0">
                <a:latin typeface="Arial Narrow" panose="020B0606020202030204" pitchFamily="34" charset="0"/>
              </a:rPr>
              <a:t>que</a:t>
            </a:r>
            <a:r>
              <a:rPr sz="2399" spc="229" dirty="0">
                <a:latin typeface="Arial Narrow" panose="020B0606020202030204" pitchFamily="34" charset="0"/>
              </a:rPr>
              <a:t> </a:t>
            </a:r>
            <a:r>
              <a:rPr sz="2399" spc="104" dirty="0" err="1">
                <a:latin typeface="Arial Narrow" panose="020B0606020202030204" pitchFamily="34" charset="0"/>
              </a:rPr>
              <a:t>fazemos</a:t>
            </a:r>
            <a:r>
              <a:rPr lang="pt-BR" sz="2399" spc="104" dirty="0">
                <a:latin typeface="Arial Narrow" panose="020B0606020202030204" pitchFamily="34" charset="0"/>
              </a:rPr>
              <a:t>;</a:t>
            </a:r>
            <a:endParaRPr sz="2399" spc="104" dirty="0">
              <a:latin typeface="Arial Narrow" panose="020B0606020202030204" pitchFamily="34" charset="0"/>
            </a:endParaRPr>
          </a:p>
          <a:p>
            <a:pPr marL="342900" marR="129474" indent="-342900">
              <a:buFont typeface="Arial" panose="020B0604020202020204" pitchFamily="34" charset="0"/>
              <a:buChar char="•"/>
              <a:defRPr sz="2400" spc="85">
                <a:solidFill>
                  <a:srgbClr val="A18C60"/>
                </a:solidFill>
                <a:latin typeface="DIN Pro"/>
                <a:ea typeface="DIN Pro"/>
                <a:cs typeface="DIN Pro"/>
                <a:sym typeface="DIN Pro"/>
              </a:defRPr>
            </a:pPr>
            <a:r>
              <a:rPr sz="2399" dirty="0" err="1">
                <a:latin typeface="Arial Narrow" panose="020B0606020202030204" pitchFamily="34" charset="0"/>
              </a:rPr>
              <a:t>Respeito</a:t>
            </a:r>
            <a:r>
              <a:rPr sz="2399" dirty="0">
                <a:latin typeface="Arial Narrow" panose="020B0606020202030204" pitchFamily="34" charset="0"/>
              </a:rPr>
              <a:t> </a:t>
            </a:r>
            <a:r>
              <a:rPr sz="2399" spc="-5" dirty="0">
                <a:latin typeface="Arial Narrow" panose="020B0606020202030204" pitchFamily="34" charset="0"/>
              </a:rPr>
              <a:t>a</a:t>
            </a:r>
            <a:r>
              <a:rPr sz="2399" dirty="0">
                <a:latin typeface="Arial Narrow" panose="020B0606020202030204" pitchFamily="34" charset="0"/>
              </a:rPr>
              <a:t> </a:t>
            </a:r>
            <a:r>
              <a:rPr sz="2399" dirty="0" err="1">
                <a:latin typeface="Arial Narrow" panose="020B0606020202030204" pitchFamily="34" charset="0"/>
              </a:rPr>
              <a:t>empresa</a:t>
            </a:r>
            <a:r>
              <a:rPr sz="2399" dirty="0">
                <a:latin typeface="Arial Narrow" panose="020B0606020202030204" pitchFamily="34" charset="0"/>
              </a:rPr>
              <a:t>, </a:t>
            </a:r>
            <a:r>
              <a:rPr sz="2399" spc="100" dirty="0" err="1">
                <a:latin typeface="Arial Narrow" panose="020B0606020202030204" pitchFamily="34" charset="0"/>
              </a:rPr>
              <a:t>colaboradores</a:t>
            </a:r>
            <a:r>
              <a:rPr sz="2399" spc="100" dirty="0">
                <a:latin typeface="Arial Narrow" panose="020B0606020202030204" pitchFamily="34" charset="0"/>
              </a:rPr>
              <a:t>, </a:t>
            </a:r>
            <a:r>
              <a:rPr sz="2399" spc="-585" dirty="0">
                <a:latin typeface="Arial Narrow" panose="020B0606020202030204" pitchFamily="34" charset="0"/>
              </a:rPr>
              <a:t> </a:t>
            </a:r>
            <a:r>
              <a:rPr sz="2399" dirty="0" err="1">
                <a:latin typeface="Arial Narrow" panose="020B0606020202030204" pitchFamily="34" charset="0"/>
              </a:rPr>
              <a:t>fornecedores</a:t>
            </a:r>
            <a:r>
              <a:rPr sz="2399" spc="229" dirty="0">
                <a:latin typeface="Arial Narrow" panose="020B0606020202030204" pitchFamily="34" charset="0"/>
              </a:rPr>
              <a:t> </a:t>
            </a:r>
            <a:r>
              <a:rPr sz="2399" spc="-5" dirty="0">
                <a:latin typeface="Arial Narrow" panose="020B0606020202030204" pitchFamily="34" charset="0"/>
              </a:rPr>
              <a:t>e</a:t>
            </a:r>
            <a:r>
              <a:rPr sz="2399" spc="234" dirty="0">
                <a:latin typeface="Arial Narrow" panose="020B0606020202030204" pitchFamily="34" charset="0"/>
              </a:rPr>
              <a:t> </a:t>
            </a:r>
            <a:r>
              <a:rPr sz="2399" spc="100" dirty="0" err="1">
                <a:latin typeface="Arial Narrow" panose="020B0606020202030204" pitchFamily="34" charset="0"/>
              </a:rPr>
              <a:t>consumidores</a:t>
            </a:r>
            <a:r>
              <a:rPr sz="2399" spc="100" dirty="0">
                <a:latin typeface="Arial Narrow" panose="020B0606020202030204" pitchFamily="34" charset="0"/>
              </a:rPr>
              <a:t>;</a:t>
            </a:r>
          </a:p>
          <a:p>
            <a:pPr marL="342900" indent="-342900">
              <a:spcBef>
                <a:spcPts val="400"/>
              </a:spcBef>
              <a:buFont typeface="Arial" panose="020B0604020202020204" pitchFamily="34" charset="0"/>
              <a:buChar char="•"/>
              <a:defRPr sz="2400" spc="90">
                <a:solidFill>
                  <a:srgbClr val="A18C60"/>
                </a:solidFill>
                <a:latin typeface="DIN Pro"/>
                <a:ea typeface="DIN Pro"/>
                <a:cs typeface="DIN Pro"/>
                <a:sym typeface="DIN Pro"/>
              </a:defRPr>
            </a:pPr>
            <a:r>
              <a:rPr sz="2399" dirty="0" err="1">
                <a:latin typeface="Arial Narrow" panose="020B0606020202030204" pitchFamily="34" charset="0"/>
              </a:rPr>
              <a:t>Evolução</a:t>
            </a:r>
            <a:r>
              <a:rPr sz="2399" spc="229" dirty="0">
                <a:latin typeface="Arial Narrow" panose="020B0606020202030204" pitchFamily="34" charset="0"/>
              </a:rPr>
              <a:t> </a:t>
            </a:r>
            <a:r>
              <a:rPr sz="2399" spc="70" dirty="0" err="1">
                <a:latin typeface="Arial Narrow" panose="020B0606020202030204" pitchFamily="34" charset="0"/>
              </a:rPr>
              <a:t>nos</a:t>
            </a:r>
            <a:r>
              <a:rPr sz="2399" spc="234" dirty="0">
                <a:latin typeface="Arial Narrow" panose="020B0606020202030204" pitchFamily="34" charset="0"/>
              </a:rPr>
              <a:t> </a:t>
            </a:r>
            <a:r>
              <a:rPr sz="2399" spc="95" dirty="0" err="1">
                <a:latin typeface="Arial Narrow" panose="020B0606020202030204" pitchFamily="34" charset="0"/>
              </a:rPr>
              <a:t>princípios</a:t>
            </a:r>
            <a:r>
              <a:rPr sz="2399" spc="234" dirty="0">
                <a:latin typeface="Arial Narrow" panose="020B0606020202030204" pitchFamily="34" charset="0"/>
              </a:rPr>
              <a:t> </a:t>
            </a:r>
            <a:r>
              <a:rPr sz="2399" spc="50" dirty="0">
                <a:latin typeface="Arial Narrow" panose="020B0606020202030204" pitchFamily="34" charset="0"/>
              </a:rPr>
              <a:t>de</a:t>
            </a:r>
            <a:r>
              <a:rPr sz="2399" spc="229" dirty="0">
                <a:latin typeface="Arial Narrow" panose="020B0606020202030204" pitchFamily="34" charset="0"/>
              </a:rPr>
              <a:t> </a:t>
            </a:r>
            <a:r>
              <a:rPr sz="2399" spc="104" dirty="0">
                <a:latin typeface="Arial Narrow" panose="020B0606020202030204" pitchFamily="34" charset="0"/>
              </a:rPr>
              <a:t>ESG</a:t>
            </a:r>
            <a:r>
              <a:rPr lang="pt-BR" sz="2399" spc="104" dirty="0">
                <a:latin typeface="Arial Narrow" panose="020B0606020202030204" pitchFamily="34" charset="0"/>
              </a:rPr>
              <a:t>;</a:t>
            </a:r>
            <a:endParaRPr sz="2399" spc="104" dirty="0">
              <a:latin typeface="Arial Narrow" panose="020B0606020202030204" pitchFamily="34" charset="0"/>
            </a:endParaRPr>
          </a:p>
        </p:txBody>
      </p:sp>
      <p:sp>
        <p:nvSpPr>
          <p:cNvPr id="44" name="Texto"/>
          <p:cNvSpPr txBox="1"/>
          <p:nvPr/>
        </p:nvSpPr>
        <p:spPr>
          <a:xfrm>
            <a:off x="9874332" y="5634333"/>
            <a:ext cx="92352" cy="369029"/>
          </a:xfrm>
          <a:prstGeom prst="rect">
            <a:avLst/>
          </a:prstGeom>
          <a:ln w="12700">
            <a:miter lim="400000"/>
          </a:ln>
        </p:spPr>
        <p:txBody>
          <a:bodyPr wrap="none" lIns="45697" rIns="45697">
            <a:spAutoFit/>
          </a:bodyPr>
          <a:lstStyle/>
          <a:p>
            <a:endParaRPr sz="1799"/>
          </a:p>
        </p:txBody>
      </p:sp>
      <p:sp>
        <p:nvSpPr>
          <p:cNvPr id="45" name="MISSÃO"/>
          <p:cNvSpPr txBox="1"/>
          <p:nvPr/>
        </p:nvSpPr>
        <p:spPr>
          <a:xfrm>
            <a:off x="9120574" y="1371851"/>
            <a:ext cx="1981333" cy="6767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697" rIns="45697">
            <a:spAutoFit/>
          </a:bodyPr>
          <a:lstStyle>
            <a:lvl1pPr indent="59055">
              <a:spcBef>
                <a:spcPts val="2400"/>
              </a:spcBef>
              <a:defRPr sz="3800" spc="360">
                <a:solidFill>
                  <a:srgbClr val="C5AD74"/>
                </a:solidFill>
                <a:latin typeface="DIN Pro Condensed Medium"/>
                <a:ea typeface="DIN Pro Condensed Medium"/>
                <a:cs typeface="DIN Pro Condensed Medium"/>
                <a:sym typeface="DIN Pro Condensed Medium"/>
              </a:defRPr>
            </a:lvl1pPr>
          </a:lstStyle>
          <a:p>
            <a:r>
              <a:rPr sz="3798" dirty="0">
                <a:latin typeface="Arial Narrow" panose="020B0606020202030204" pitchFamily="34" charset="0"/>
              </a:rPr>
              <a:t>MISSÃO</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178080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VOCÊ CONHECE O PERFIL DO VENDEDOR DE SUCESSO DA ERA DIGITAL?</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23" name="CaixaDeTexto 22">
            <a:extLst>
              <a:ext uri="{FF2B5EF4-FFF2-40B4-BE49-F238E27FC236}">
                <a16:creationId xmlns:a16="http://schemas.microsoft.com/office/drawing/2014/main" id="{2C40B855-DA7C-421B-840C-471B7D4FD536}"/>
              </a:ext>
            </a:extLst>
          </p:cNvPr>
          <p:cNvSpPr txBox="1"/>
          <p:nvPr/>
        </p:nvSpPr>
        <p:spPr>
          <a:xfrm>
            <a:off x="1716891" y="4924200"/>
            <a:ext cx="16309851" cy="2624308"/>
          </a:xfrm>
          <a:prstGeom prst="rect">
            <a:avLst/>
          </a:prstGeom>
          <a:noFill/>
        </p:spPr>
        <p:txBody>
          <a:bodyPr wrap="square">
            <a:spAutoFit/>
          </a:bodyPr>
          <a:lstStyle/>
          <a:p>
            <a:pPr algn="ctr" defTabSz="1507023">
              <a:lnSpc>
                <a:spcPct val="90000"/>
              </a:lnSpc>
              <a:spcBef>
                <a:spcPts val="1648"/>
              </a:spcBef>
            </a:pPr>
            <a:r>
              <a:rPr lang="pt-BR" sz="2800" i="1" spc="140" dirty="0">
                <a:solidFill>
                  <a:srgbClr val="535353"/>
                </a:solidFill>
                <a:latin typeface="Arial Narrow" panose="020B0606020202030204" pitchFamily="34" charset="0"/>
              </a:rPr>
              <a:t>Existem muitos profissionais que acreditam que a extinção do </a:t>
            </a:r>
            <a:r>
              <a:rPr lang="pt-BR" sz="2800" i="1" spc="140" dirty="0">
                <a:solidFill>
                  <a:srgbClr val="535353"/>
                </a:solidFill>
                <a:latin typeface="Arial Narrow" panose="020B0606020202030204" pitchFamily="34" charset="0"/>
                <a:hlinkClick r:id="rId3">
                  <a:extLst>
                    <a:ext uri="{A12FA001-AC4F-418D-AE19-62706E023703}">
                      <ahyp:hlinkClr xmlns:ahyp="http://schemas.microsoft.com/office/drawing/2018/hyperlinkcolor" val="tx"/>
                    </a:ext>
                  </a:extLst>
                </a:hlinkClick>
              </a:rPr>
              <a:t>vendedor na era digital</a:t>
            </a:r>
            <a:r>
              <a:rPr lang="pt-BR" sz="2800" i="1" spc="140" dirty="0">
                <a:solidFill>
                  <a:srgbClr val="535353"/>
                </a:solidFill>
                <a:latin typeface="Arial Narrow" panose="020B0606020202030204" pitchFamily="34" charset="0"/>
              </a:rPr>
              <a:t> é iminente, mas, contrariando todas as perspectivas ruins sobre seu papel na revolução do mercado, esses profissionais estão regularmente evoluindo e encontrando formas de prosperarem nos desafios.</a:t>
            </a:r>
          </a:p>
          <a:p>
            <a:pPr algn="ctr" defTabSz="1507023">
              <a:lnSpc>
                <a:spcPct val="90000"/>
              </a:lnSpc>
              <a:spcBef>
                <a:spcPts val="1648"/>
              </a:spcBef>
              <a:spcAft>
                <a:spcPts val="800"/>
              </a:spcAft>
            </a:pPr>
            <a:r>
              <a:rPr lang="pt-BR" sz="2800" i="1" spc="140" dirty="0">
                <a:solidFill>
                  <a:srgbClr val="535353"/>
                </a:solidFill>
                <a:latin typeface="Arial Narrow" panose="020B0606020202030204" pitchFamily="34" charset="0"/>
              </a:rPr>
              <a:t>É claro que, em um processo de renascimento, o sepultamento de antigos hábitos e estratégias é necessário para o surgimento de novos, assim como também, é preciso que os indivíduos, no caso os vendedores, não resistam à tal mudança constante.</a:t>
            </a:r>
          </a:p>
        </p:txBody>
      </p:sp>
    </p:spTree>
    <p:extLst>
      <p:ext uri="{BB962C8B-B14F-4D97-AF65-F5344CB8AC3E}">
        <p14:creationId xmlns:p14="http://schemas.microsoft.com/office/powerpoint/2010/main" val="1960371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7AA18FBD-E029-49C8-81E2-B1CC90E529EA}"/>
              </a:ext>
            </a:extLst>
          </p:cNvPr>
          <p:cNvSpPr>
            <a:spLocks noGrp="1"/>
          </p:cNvSpPr>
          <p:nvPr>
            <p:ph idx="1"/>
          </p:nvPr>
        </p:nvSpPr>
        <p:spPr>
          <a:xfrm>
            <a:off x="1503723" y="3337858"/>
            <a:ext cx="6564313" cy="5688314"/>
          </a:xfrm>
        </p:spPr>
        <p:txBody>
          <a:bodyPr>
            <a:normAutofit/>
          </a:bodyPr>
          <a:lstStyle/>
          <a:p>
            <a:pPr marL="0" indent="0" algn="ctr">
              <a:buNone/>
            </a:pPr>
            <a:endParaRPr lang="pt-BR" sz="2800" i="1" spc="140" dirty="0">
              <a:solidFill>
                <a:srgbClr val="535353"/>
              </a:solidFill>
              <a:latin typeface="Arial Narrow" panose="020B0606020202030204" pitchFamily="34" charset="0"/>
              <a:sym typeface="DIN Pro"/>
            </a:endParaRPr>
          </a:p>
          <a:p>
            <a:pPr marL="0" indent="0" algn="ctr">
              <a:buNone/>
            </a:pPr>
            <a:r>
              <a:rPr lang="pt-BR" sz="2800" i="1" spc="140" dirty="0">
                <a:solidFill>
                  <a:srgbClr val="535353"/>
                </a:solidFill>
                <a:latin typeface="Arial Narrow" panose="020B0606020202030204" pitchFamily="34" charset="0"/>
                <a:sym typeface="DIN Pro"/>
              </a:rPr>
              <a:t>A era digital pulverizou a informação em todos os sentidos e formatos. Sendo assim, tanto clientes quanto vendedores sabem muito mais sobre os produtos, mercado e comportamento de consumo.</a:t>
            </a:r>
          </a:p>
          <a:p>
            <a:pPr marL="0" indent="0" algn="ctr">
              <a:buNone/>
            </a:pPr>
            <a:r>
              <a:rPr lang="pt-BR" sz="2800" i="1" spc="140" dirty="0">
                <a:solidFill>
                  <a:srgbClr val="535353"/>
                </a:solidFill>
                <a:latin typeface="Arial Narrow" panose="020B0606020202030204" pitchFamily="34" charset="0"/>
                <a:sym typeface="DIN Pro"/>
              </a:rPr>
              <a:t>Essa acessibilidade, aliás, está literalmente na palma das mãos dos envolvidos, em smartphones modernos com alta velocidade de conexão que torna esse um dos grandes desafios a serem superados.</a:t>
            </a:r>
          </a:p>
        </p:txBody>
      </p:sp>
      <p:sp>
        <p:nvSpPr>
          <p:cNvPr id="8" name="object 9">
            <a:extLst>
              <a:ext uri="{FF2B5EF4-FFF2-40B4-BE49-F238E27FC236}">
                <a16:creationId xmlns:a16="http://schemas.microsoft.com/office/drawing/2014/main" id="{08058A6D-1F1F-4BEB-894D-0C816C3BED47}"/>
              </a:ext>
            </a:extLst>
          </p:cNvPr>
          <p:cNvSpPr/>
          <p:nvPr/>
        </p:nvSpPr>
        <p:spPr>
          <a:xfrm flipV="1">
            <a:off x="4003310" y="2254130"/>
            <a:ext cx="11966034" cy="27656"/>
          </a:xfrm>
          <a:prstGeom prst="line">
            <a:avLst/>
          </a:prstGeom>
          <a:ln w="10470">
            <a:solidFill>
              <a:srgbClr val="A18C60"/>
            </a:solidFill>
          </a:ln>
        </p:spPr>
        <p:txBody>
          <a:bodyPr lIns="45719" rIns="45719"/>
          <a:lstStyle/>
          <a:p>
            <a:endParaRPr/>
          </a:p>
        </p:txBody>
      </p:sp>
      <p:sp>
        <p:nvSpPr>
          <p:cNvPr id="9" name="TÍTULO">
            <a:extLst>
              <a:ext uri="{FF2B5EF4-FFF2-40B4-BE49-F238E27FC236}">
                <a16:creationId xmlns:a16="http://schemas.microsoft.com/office/drawing/2014/main" id="{8565869D-94F2-4226-A5F8-58E882288A7C}"/>
              </a:ext>
            </a:extLst>
          </p:cNvPr>
          <p:cNvSpPr txBox="1"/>
          <p:nvPr/>
        </p:nvSpPr>
        <p:spPr>
          <a:xfrm>
            <a:off x="1" y="1210881"/>
            <a:ext cx="20094574" cy="8944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DESAFIOS DO NOVO MERCADO</a:t>
            </a:r>
          </a:p>
        </p:txBody>
      </p:sp>
      <p:pic>
        <p:nvPicPr>
          <p:cNvPr id="11" name="Imagem" descr="Imagem">
            <a:extLst>
              <a:ext uri="{FF2B5EF4-FFF2-40B4-BE49-F238E27FC236}">
                <a16:creationId xmlns:a16="http://schemas.microsoft.com/office/drawing/2014/main" id="{05E668AD-0AF0-408E-9B6A-75074810F4E4}"/>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12" name="Espaço Reservado para Conteúdo 2">
            <a:extLst>
              <a:ext uri="{FF2B5EF4-FFF2-40B4-BE49-F238E27FC236}">
                <a16:creationId xmlns:a16="http://schemas.microsoft.com/office/drawing/2014/main" id="{3CD672D4-A08B-422C-A619-14BAAD9CC29B}"/>
              </a:ext>
            </a:extLst>
          </p:cNvPr>
          <p:cNvSpPr txBox="1">
            <a:spLocks/>
          </p:cNvSpPr>
          <p:nvPr/>
        </p:nvSpPr>
        <p:spPr>
          <a:xfrm>
            <a:off x="10267599" y="4058606"/>
            <a:ext cx="7258401" cy="4246818"/>
          </a:xfrm>
          <a:prstGeom prst="rect">
            <a:avLst/>
          </a:prstGeom>
        </p:spPr>
        <p:txBody>
          <a:bodyPr vert="horz" lIns="91440" tIns="45720" rIns="91440" bIns="45720" rtlCol="0">
            <a:normAutofit fontScale="92500" lnSpcReduction="10000"/>
          </a:bodyPr>
          <a:lstStyle>
            <a:lvl1pPr marL="376756" indent="-376756" algn="l" defTabSz="1507023" rtl="0" eaLnBrk="1" latinLnBrk="0" hangingPunct="1">
              <a:lnSpc>
                <a:spcPct val="90000"/>
              </a:lnSpc>
              <a:spcBef>
                <a:spcPts val="1648"/>
              </a:spcBef>
              <a:buFont typeface="Arial" panose="020B0604020202020204" pitchFamily="34" charset="0"/>
              <a:buChar char="•"/>
              <a:defRPr sz="4615" kern="1200">
                <a:solidFill>
                  <a:schemeClr val="tx1"/>
                </a:solidFill>
                <a:latin typeface="+mn-lt"/>
                <a:ea typeface="+mn-ea"/>
                <a:cs typeface="+mn-cs"/>
              </a:defRPr>
            </a:lvl1pPr>
            <a:lvl2pPr marL="1130267" indent="-376756" algn="l" defTabSz="1507023" rtl="0" eaLnBrk="1" latinLnBrk="0" hangingPunct="1">
              <a:lnSpc>
                <a:spcPct val="90000"/>
              </a:lnSpc>
              <a:spcBef>
                <a:spcPts val="824"/>
              </a:spcBef>
              <a:buFont typeface="Arial" panose="020B0604020202020204" pitchFamily="34" charset="0"/>
              <a:buChar char="•"/>
              <a:defRPr sz="3955" kern="1200">
                <a:solidFill>
                  <a:schemeClr val="tx1"/>
                </a:solidFill>
                <a:latin typeface="+mn-lt"/>
                <a:ea typeface="+mn-ea"/>
                <a:cs typeface="+mn-cs"/>
              </a:defRPr>
            </a:lvl2pPr>
            <a:lvl3pPr marL="1883778" indent="-376756" algn="l" defTabSz="1507023" rtl="0" eaLnBrk="1" latinLnBrk="0" hangingPunct="1">
              <a:lnSpc>
                <a:spcPct val="90000"/>
              </a:lnSpc>
              <a:spcBef>
                <a:spcPts val="824"/>
              </a:spcBef>
              <a:buFont typeface="Arial" panose="020B0604020202020204" pitchFamily="34" charset="0"/>
              <a:buChar char="•"/>
              <a:defRPr sz="3296" kern="1200">
                <a:solidFill>
                  <a:schemeClr val="tx1"/>
                </a:solidFill>
                <a:latin typeface="+mn-lt"/>
                <a:ea typeface="+mn-ea"/>
                <a:cs typeface="+mn-cs"/>
              </a:defRPr>
            </a:lvl3pPr>
            <a:lvl4pPr marL="2637290"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4pPr>
            <a:lvl5pPr marL="3390801"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5pPr>
            <a:lvl6pPr marL="4144312"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6pPr>
            <a:lvl7pPr marL="4897824"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7pPr>
            <a:lvl8pPr marL="5651335"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8pPr>
            <a:lvl9pPr marL="6404846" indent="-376756" algn="l" defTabSz="1507023" rtl="0" eaLnBrk="1" latinLnBrk="0" hangingPunct="1">
              <a:lnSpc>
                <a:spcPct val="90000"/>
              </a:lnSpc>
              <a:spcBef>
                <a:spcPts val="824"/>
              </a:spcBef>
              <a:buFont typeface="Arial" panose="020B0604020202020204" pitchFamily="34" charset="0"/>
              <a:buChar char="•"/>
              <a:defRPr sz="2967" kern="1200">
                <a:solidFill>
                  <a:schemeClr val="tx1"/>
                </a:solidFill>
                <a:latin typeface="+mn-lt"/>
                <a:ea typeface="+mn-ea"/>
                <a:cs typeface="+mn-cs"/>
              </a:defRPr>
            </a:lvl9pPr>
          </a:lstStyle>
          <a:p>
            <a:pPr marL="0" indent="0" algn="ctr">
              <a:buFont typeface="Arial" panose="020B0604020202020204" pitchFamily="34" charset="0"/>
              <a:buNone/>
            </a:pPr>
            <a:r>
              <a:rPr lang="pt-BR" sz="3000" i="1" spc="140" dirty="0">
                <a:solidFill>
                  <a:srgbClr val="535353"/>
                </a:solidFill>
                <a:latin typeface="Arial Narrow" panose="020B0606020202030204" pitchFamily="34" charset="0"/>
              </a:rPr>
              <a:t>Outro grande desafio está na capacidade de conduzir uma jornada de compra que realmente surpreenda o cliente, antecipando suas necessidades a partir de informações colhidas previamente sobre seu comportamento de compra.</a:t>
            </a:r>
          </a:p>
          <a:p>
            <a:pPr marL="0" indent="0" algn="ctr">
              <a:buFont typeface="Arial" panose="020B0604020202020204" pitchFamily="34" charset="0"/>
              <a:buNone/>
            </a:pPr>
            <a:r>
              <a:rPr lang="pt-BR" sz="3000" i="1" spc="140" dirty="0">
                <a:solidFill>
                  <a:srgbClr val="535353"/>
                </a:solidFill>
                <a:latin typeface="Arial Narrow" panose="020B0606020202030204" pitchFamily="34" charset="0"/>
              </a:rPr>
              <a:t>Para isso, é preciso identificar as dores que o cliente vive e os gatilhos mentais que são capazes de motivá-lo a tomar decisões favoráveis à compra e fidelização.</a:t>
            </a:r>
          </a:p>
          <a:p>
            <a:pPr marL="0" indent="0" algn="ctr">
              <a:buFont typeface="Arial" panose="020B0604020202020204" pitchFamily="34" charset="0"/>
              <a:buNone/>
            </a:pPr>
            <a:r>
              <a:rPr lang="pt-BR" sz="2800" i="1" spc="140" dirty="0">
                <a:solidFill>
                  <a:srgbClr val="535353"/>
                </a:solidFill>
                <a:latin typeface="Arial Narrow" panose="020B0606020202030204" pitchFamily="34" charset="0"/>
              </a:rPr>
              <a:t>. </a:t>
            </a:r>
          </a:p>
        </p:txBody>
      </p:sp>
      <p:sp>
        <p:nvSpPr>
          <p:cNvPr id="13" name="object 9">
            <a:extLst>
              <a:ext uri="{FF2B5EF4-FFF2-40B4-BE49-F238E27FC236}">
                <a16:creationId xmlns:a16="http://schemas.microsoft.com/office/drawing/2014/main" id="{96CFDEB1-26FF-46D5-8C4E-838503AA3D6A}"/>
              </a:ext>
            </a:extLst>
          </p:cNvPr>
          <p:cNvSpPr/>
          <p:nvPr/>
        </p:nvSpPr>
        <p:spPr>
          <a:xfrm>
            <a:off x="1375727" y="2276828"/>
            <a:ext cx="17391244" cy="0"/>
          </a:xfrm>
          <a:prstGeom prst="line">
            <a:avLst/>
          </a:prstGeom>
          <a:ln w="10470">
            <a:solidFill>
              <a:srgbClr val="A18C60"/>
            </a:solidFill>
          </a:ln>
        </p:spPr>
        <p:txBody>
          <a:bodyPr lIns="45719" rIns="45719"/>
          <a:lstStyle/>
          <a:p>
            <a:endParaRPr/>
          </a:p>
        </p:txBody>
      </p:sp>
    </p:spTree>
    <p:extLst>
      <p:ext uri="{BB962C8B-B14F-4D97-AF65-F5344CB8AC3E}">
        <p14:creationId xmlns:p14="http://schemas.microsoft.com/office/powerpoint/2010/main" val="1694017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6" name="object 9">
            <a:extLst>
              <a:ext uri="{FF2B5EF4-FFF2-40B4-BE49-F238E27FC236}">
                <a16:creationId xmlns:a16="http://schemas.microsoft.com/office/drawing/2014/main" id="{49E3E001-E97A-464E-AA2B-73D2AF23456D}"/>
              </a:ext>
            </a:extLst>
          </p:cNvPr>
          <p:cNvSpPr/>
          <p:nvPr/>
        </p:nvSpPr>
        <p:spPr>
          <a:xfrm>
            <a:off x="4431355" y="2256116"/>
            <a:ext cx="11342046" cy="25670"/>
          </a:xfrm>
          <a:prstGeom prst="line">
            <a:avLst/>
          </a:prstGeom>
          <a:ln w="10470">
            <a:solidFill>
              <a:srgbClr val="A18C60"/>
            </a:solidFill>
          </a:ln>
        </p:spPr>
        <p:txBody>
          <a:bodyPr lIns="45719" rIns="45719"/>
          <a:lstStyle/>
          <a:p>
            <a:endParaRPr/>
          </a:p>
        </p:txBody>
      </p:sp>
      <p:sp>
        <p:nvSpPr>
          <p:cNvPr id="7" name="TÍTULO">
            <a:extLst>
              <a:ext uri="{FF2B5EF4-FFF2-40B4-BE49-F238E27FC236}">
                <a16:creationId xmlns:a16="http://schemas.microsoft.com/office/drawing/2014/main" id="{53E50335-CEAD-463C-82A7-3A3C84C51EC3}"/>
              </a:ext>
            </a:extLst>
          </p:cNvPr>
          <p:cNvSpPr txBox="1"/>
          <p:nvPr/>
        </p:nvSpPr>
        <p:spPr>
          <a:xfrm>
            <a:off x="1" y="1210881"/>
            <a:ext cx="20094574" cy="18863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dirty="0">
                <a:latin typeface="Arial Narrow" panose="020B0606020202030204" pitchFamily="34" charset="0"/>
              </a:rPr>
              <a:t>ATRIBUIÇÕES DO VENDEDOR NA ERA DIGITAL</a:t>
            </a:r>
          </a:p>
          <a:p>
            <a:pPr algn="ctr"/>
            <a:r>
              <a:rPr lang="pt-BR" dirty="0">
                <a:highlight>
                  <a:srgbClr val="FFFF00"/>
                </a:highlight>
                <a:latin typeface="Arial Narrow" panose="020B0606020202030204" pitchFamily="34" charset="0"/>
              </a:rPr>
              <a:t> </a:t>
            </a:r>
          </a:p>
        </p:txBody>
      </p:sp>
      <p:sp>
        <p:nvSpPr>
          <p:cNvPr id="9" name="Espaço Reservado para Conteúdo 2">
            <a:extLst>
              <a:ext uri="{FF2B5EF4-FFF2-40B4-BE49-F238E27FC236}">
                <a16:creationId xmlns:a16="http://schemas.microsoft.com/office/drawing/2014/main" id="{E32B830C-6A16-4BBC-ABE4-3ECD90A1B82F}"/>
              </a:ext>
            </a:extLst>
          </p:cNvPr>
          <p:cNvSpPr txBox="1">
            <a:spLocks/>
          </p:cNvSpPr>
          <p:nvPr/>
        </p:nvSpPr>
        <p:spPr>
          <a:xfrm>
            <a:off x="598670" y="4198425"/>
            <a:ext cx="9078732" cy="3066068"/>
          </a:xfrm>
          <a:prstGeom prst="rect">
            <a:avLst/>
          </a:prstGeom>
        </p:spPr>
        <p:txBody>
          <a:bodyPr vert="horz" lIns="91440" tIns="45720" rIns="91440" bIns="45720" rtlCol="0">
            <a:normAutofit fontScale="25000" lnSpcReduction="20000"/>
          </a:bodyPr>
          <a:lstStyle>
            <a:lvl1pPr indent="0" algn="ctr" defTabSz="1507023">
              <a:lnSpc>
                <a:spcPct val="90000"/>
              </a:lnSpc>
              <a:spcBef>
                <a:spcPts val="1648"/>
              </a:spcBef>
              <a:buFont typeface="Arial" panose="020B0604020202020204" pitchFamily="34" charset="0"/>
              <a:buNone/>
              <a:defRPr sz="2800" i="1" spc="140">
                <a:solidFill>
                  <a:srgbClr val="535353"/>
                </a:solidFill>
                <a:latin typeface="Arial Narrow" panose="020B0606020202030204" pitchFamily="34" charset="0"/>
              </a:defRPr>
            </a:lvl1pPr>
            <a:lvl2pPr marL="1130267" indent="-376756" defTabSz="1507023">
              <a:lnSpc>
                <a:spcPct val="90000"/>
              </a:lnSpc>
              <a:spcBef>
                <a:spcPts val="824"/>
              </a:spcBef>
              <a:buFont typeface="Arial" panose="020B0604020202020204" pitchFamily="34" charset="0"/>
              <a:buChar char="•"/>
              <a:defRPr sz="3955"/>
            </a:lvl2pPr>
            <a:lvl3pPr marL="1883778" indent="-376756" defTabSz="1507023">
              <a:lnSpc>
                <a:spcPct val="90000"/>
              </a:lnSpc>
              <a:spcBef>
                <a:spcPts val="824"/>
              </a:spcBef>
              <a:buFont typeface="Arial" panose="020B0604020202020204" pitchFamily="34" charset="0"/>
              <a:buChar char="•"/>
              <a:defRPr sz="3296"/>
            </a:lvl3pPr>
            <a:lvl4pPr marL="2637290" indent="-376756" defTabSz="1507023">
              <a:lnSpc>
                <a:spcPct val="90000"/>
              </a:lnSpc>
              <a:spcBef>
                <a:spcPts val="824"/>
              </a:spcBef>
              <a:buFont typeface="Arial" panose="020B0604020202020204" pitchFamily="34" charset="0"/>
              <a:buChar char="•"/>
              <a:defRPr sz="2967"/>
            </a:lvl4pPr>
            <a:lvl5pPr marL="3390801" indent="-376756" defTabSz="1507023">
              <a:lnSpc>
                <a:spcPct val="90000"/>
              </a:lnSpc>
              <a:spcBef>
                <a:spcPts val="824"/>
              </a:spcBef>
              <a:buFont typeface="Arial" panose="020B0604020202020204" pitchFamily="34" charset="0"/>
              <a:buChar char="•"/>
              <a:defRPr sz="2967"/>
            </a:lvl5pPr>
            <a:lvl6pPr marL="4144312" indent="-376756" defTabSz="1507023">
              <a:lnSpc>
                <a:spcPct val="90000"/>
              </a:lnSpc>
              <a:spcBef>
                <a:spcPts val="824"/>
              </a:spcBef>
              <a:buFont typeface="Arial" panose="020B0604020202020204" pitchFamily="34" charset="0"/>
              <a:buChar char="•"/>
              <a:defRPr sz="2967"/>
            </a:lvl6pPr>
            <a:lvl7pPr marL="4897824" indent="-376756" defTabSz="1507023">
              <a:lnSpc>
                <a:spcPct val="90000"/>
              </a:lnSpc>
              <a:spcBef>
                <a:spcPts val="824"/>
              </a:spcBef>
              <a:buFont typeface="Arial" panose="020B0604020202020204" pitchFamily="34" charset="0"/>
              <a:buChar char="•"/>
              <a:defRPr sz="2967"/>
            </a:lvl7pPr>
            <a:lvl8pPr marL="5651335" indent="-376756" defTabSz="1507023">
              <a:lnSpc>
                <a:spcPct val="90000"/>
              </a:lnSpc>
              <a:spcBef>
                <a:spcPts val="824"/>
              </a:spcBef>
              <a:buFont typeface="Arial" panose="020B0604020202020204" pitchFamily="34" charset="0"/>
              <a:buChar char="•"/>
              <a:defRPr sz="2967"/>
            </a:lvl8pPr>
            <a:lvl9pPr marL="6404846" indent="-376756" defTabSz="1507023">
              <a:lnSpc>
                <a:spcPct val="90000"/>
              </a:lnSpc>
              <a:spcBef>
                <a:spcPts val="824"/>
              </a:spcBef>
              <a:buFont typeface="Arial" panose="020B0604020202020204" pitchFamily="34" charset="0"/>
              <a:buChar char="•"/>
              <a:defRPr sz="2967"/>
            </a:lvl9pPr>
          </a:lstStyle>
          <a:p>
            <a:endParaRPr lang="pt-BR" dirty="0"/>
          </a:p>
          <a:p>
            <a:pPr algn="l">
              <a:spcAft>
                <a:spcPts val="800"/>
              </a:spcAft>
            </a:pPr>
            <a:r>
              <a:rPr lang="pt-BR" sz="10400" dirty="0"/>
              <a:t>Com tantos desafios, as habilidades do vendedor — independentemente da complexidade da venda — devem transformar a condução da negociação em uma consultoria completa e personalizada para cada cliente.</a:t>
            </a:r>
          </a:p>
          <a:p>
            <a:pPr algn="l">
              <a:spcAft>
                <a:spcPts val="800"/>
              </a:spcAft>
            </a:pPr>
            <a:r>
              <a:rPr lang="pt-BR" sz="10400" dirty="0"/>
              <a:t>Ele deve compreender de maneira global todo o funil de vendas, o processo de qualificação que seus leads passam e, por fim, saber utilizar tais informações para gerenciar um relacionamento próspero e de longo prazo.</a:t>
            </a:r>
          </a:p>
          <a:p>
            <a:pPr algn="l"/>
            <a:endParaRPr lang="pt-BR" dirty="0"/>
          </a:p>
        </p:txBody>
      </p:sp>
      <p:pic>
        <p:nvPicPr>
          <p:cNvPr id="10" name="Imagem" descr="Imagem">
            <a:extLst>
              <a:ext uri="{FF2B5EF4-FFF2-40B4-BE49-F238E27FC236}">
                <a16:creationId xmlns:a16="http://schemas.microsoft.com/office/drawing/2014/main" id="{19249364-A996-40EA-8809-08C3EC5783CB}"/>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11" name="Espaço Reservado para Conteúdo 2">
            <a:extLst>
              <a:ext uri="{FF2B5EF4-FFF2-40B4-BE49-F238E27FC236}">
                <a16:creationId xmlns:a16="http://schemas.microsoft.com/office/drawing/2014/main" id="{289B9BF1-AF48-4656-AB47-05435A7413FE}"/>
              </a:ext>
            </a:extLst>
          </p:cNvPr>
          <p:cNvSpPr txBox="1">
            <a:spLocks/>
          </p:cNvSpPr>
          <p:nvPr/>
        </p:nvSpPr>
        <p:spPr>
          <a:xfrm>
            <a:off x="10018338" y="3772081"/>
            <a:ext cx="9078732" cy="3066068"/>
          </a:xfrm>
          <a:prstGeom prst="rect">
            <a:avLst/>
          </a:prstGeom>
        </p:spPr>
        <p:txBody>
          <a:bodyPr vert="horz" lIns="91440" tIns="45720" rIns="91440" bIns="45720" rtlCol="0">
            <a:normAutofit fontScale="25000" lnSpcReduction="20000"/>
          </a:bodyPr>
          <a:lstStyle>
            <a:lvl1pPr indent="0" algn="ctr" defTabSz="1507023">
              <a:lnSpc>
                <a:spcPct val="90000"/>
              </a:lnSpc>
              <a:spcBef>
                <a:spcPts val="1648"/>
              </a:spcBef>
              <a:buFont typeface="Arial" panose="020B0604020202020204" pitchFamily="34" charset="0"/>
              <a:buNone/>
              <a:defRPr sz="2800" i="1" spc="140">
                <a:solidFill>
                  <a:srgbClr val="535353"/>
                </a:solidFill>
                <a:latin typeface="Arial Narrow" panose="020B0606020202030204" pitchFamily="34" charset="0"/>
              </a:defRPr>
            </a:lvl1pPr>
            <a:lvl2pPr marL="1130267" indent="-376756" defTabSz="1507023">
              <a:lnSpc>
                <a:spcPct val="90000"/>
              </a:lnSpc>
              <a:spcBef>
                <a:spcPts val="824"/>
              </a:spcBef>
              <a:buFont typeface="Arial" panose="020B0604020202020204" pitchFamily="34" charset="0"/>
              <a:buChar char="•"/>
              <a:defRPr sz="3955"/>
            </a:lvl2pPr>
            <a:lvl3pPr marL="1883778" indent="-376756" defTabSz="1507023">
              <a:lnSpc>
                <a:spcPct val="90000"/>
              </a:lnSpc>
              <a:spcBef>
                <a:spcPts val="824"/>
              </a:spcBef>
              <a:buFont typeface="Arial" panose="020B0604020202020204" pitchFamily="34" charset="0"/>
              <a:buChar char="•"/>
              <a:defRPr sz="3296"/>
            </a:lvl3pPr>
            <a:lvl4pPr marL="2637290" indent="-376756" defTabSz="1507023">
              <a:lnSpc>
                <a:spcPct val="90000"/>
              </a:lnSpc>
              <a:spcBef>
                <a:spcPts val="824"/>
              </a:spcBef>
              <a:buFont typeface="Arial" panose="020B0604020202020204" pitchFamily="34" charset="0"/>
              <a:buChar char="•"/>
              <a:defRPr sz="2967"/>
            </a:lvl4pPr>
            <a:lvl5pPr marL="3390801" indent="-376756" defTabSz="1507023">
              <a:lnSpc>
                <a:spcPct val="90000"/>
              </a:lnSpc>
              <a:spcBef>
                <a:spcPts val="824"/>
              </a:spcBef>
              <a:buFont typeface="Arial" panose="020B0604020202020204" pitchFamily="34" charset="0"/>
              <a:buChar char="•"/>
              <a:defRPr sz="2967"/>
            </a:lvl5pPr>
            <a:lvl6pPr marL="4144312" indent="-376756" defTabSz="1507023">
              <a:lnSpc>
                <a:spcPct val="90000"/>
              </a:lnSpc>
              <a:spcBef>
                <a:spcPts val="824"/>
              </a:spcBef>
              <a:buFont typeface="Arial" panose="020B0604020202020204" pitchFamily="34" charset="0"/>
              <a:buChar char="•"/>
              <a:defRPr sz="2967"/>
            </a:lvl6pPr>
            <a:lvl7pPr marL="4897824" indent="-376756" defTabSz="1507023">
              <a:lnSpc>
                <a:spcPct val="90000"/>
              </a:lnSpc>
              <a:spcBef>
                <a:spcPts val="824"/>
              </a:spcBef>
              <a:buFont typeface="Arial" panose="020B0604020202020204" pitchFamily="34" charset="0"/>
              <a:buChar char="•"/>
              <a:defRPr sz="2967"/>
            </a:lvl7pPr>
            <a:lvl8pPr marL="5651335" indent="-376756" defTabSz="1507023">
              <a:lnSpc>
                <a:spcPct val="90000"/>
              </a:lnSpc>
              <a:spcBef>
                <a:spcPts val="824"/>
              </a:spcBef>
              <a:buFont typeface="Arial" panose="020B0604020202020204" pitchFamily="34" charset="0"/>
              <a:buChar char="•"/>
              <a:defRPr sz="2967"/>
            </a:lvl8pPr>
            <a:lvl9pPr marL="6404846" indent="-376756" defTabSz="1507023">
              <a:lnSpc>
                <a:spcPct val="90000"/>
              </a:lnSpc>
              <a:spcBef>
                <a:spcPts val="824"/>
              </a:spcBef>
              <a:buFont typeface="Arial" panose="020B0604020202020204" pitchFamily="34" charset="0"/>
              <a:buChar char="•"/>
              <a:defRPr sz="2967"/>
            </a:lvl9pPr>
          </a:lstStyle>
          <a:p>
            <a:pPr algn="l">
              <a:spcAft>
                <a:spcPts val="800"/>
              </a:spcAft>
            </a:pPr>
            <a:r>
              <a:rPr lang="pt-BR" sz="10400" dirty="0"/>
              <a:t>Entre outras habilidades e atribuições, também é possível citar:</a:t>
            </a:r>
          </a:p>
          <a:p>
            <a:pPr marL="1143000" indent="-1143000" algn="l">
              <a:spcAft>
                <a:spcPts val="800"/>
              </a:spcAft>
              <a:buFont typeface="Wingdings" panose="05000000000000000000" pitchFamily="2" charset="2"/>
              <a:buChar char="ü"/>
            </a:pPr>
            <a:r>
              <a:rPr lang="pt-BR" sz="10400" dirty="0"/>
              <a:t>compreensão de todo o ciclo da venda;</a:t>
            </a:r>
          </a:p>
          <a:p>
            <a:pPr marL="1143000" indent="-1143000" algn="l">
              <a:spcAft>
                <a:spcPts val="800"/>
              </a:spcAft>
              <a:buFont typeface="Wingdings" panose="05000000000000000000" pitchFamily="2" charset="2"/>
              <a:buChar char="ü"/>
            </a:pPr>
            <a:r>
              <a:rPr lang="pt-BR" sz="10400" dirty="0"/>
              <a:t>capacidade de selecionar e utilizar conteúdos relevantes para a orientação do potencial cliente;</a:t>
            </a:r>
          </a:p>
          <a:p>
            <a:pPr marL="1143000" indent="-1143000" algn="l">
              <a:spcAft>
                <a:spcPts val="800"/>
              </a:spcAft>
              <a:buFont typeface="Wingdings" panose="05000000000000000000" pitchFamily="2" charset="2"/>
              <a:buChar char="ü"/>
            </a:pPr>
            <a:r>
              <a:rPr lang="pt-BR" sz="10400" dirty="0"/>
              <a:t>desenvolvimento de raciocínio analítico;</a:t>
            </a:r>
          </a:p>
          <a:p>
            <a:pPr marL="1143000" indent="-1143000" algn="l">
              <a:spcAft>
                <a:spcPts val="800"/>
              </a:spcAft>
              <a:buFont typeface="Wingdings" panose="05000000000000000000" pitchFamily="2" charset="2"/>
              <a:buChar char="ü"/>
            </a:pPr>
            <a:r>
              <a:rPr lang="pt-BR" sz="10400" dirty="0"/>
              <a:t>alta capacidade resolutiva;</a:t>
            </a:r>
          </a:p>
          <a:p>
            <a:pPr marL="1143000" indent="-1143000" algn="l">
              <a:spcAft>
                <a:spcPts val="800"/>
              </a:spcAft>
              <a:buFont typeface="Wingdings" panose="05000000000000000000" pitchFamily="2" charset="2"/>
              <a:buChar char="ü"/>
            </a:pPr>
            <a:r>
              <a:rPr lang="pt-BR" sz="10400" dirty="0"/>
              <a:t>valorização do relacionamento com o cliente com uso, inclusive, das redes sociais para gerar maior conexão e confiança;</a:t>
            </a:r>
          </a:p>
          <a:p>
            <a:pPr marL="1143000" indent="-1143000" algn="l">
              <a:spcAft>
                <a:spcPts val="800"/>
              </a:spcAft>
              <a:buFont typeface="Wingdings" panose="05000000000000000000" pitchFamily="2" charset="2"/>
              <a:buChar char="ü"/>
            </a:pPr>
            <a:r>
              <a:rPr lang="pt-BR" sz="10400" dirty="0"/>
              <a:t>atuação em conjunto com a área de marketing para que a experiência de transição entre um setor e outro não seja percebida pelo lead.</a:t>
            </a:r>
          </a:p>
          <a:p>
            <a:pPr algn="l"/>
            <a:endParaRPr lang="pt-BR" dirty="0"/>
          </a:p>
        </p:txBody>
      </p:sp>
      <p:sp>
        <p:nvSpPr>
          <p:cNvPr id="8" name="object 9">
            <a:extLst>
              <a:ext uri="{FF2B5EF4-FFF2-40B4-BE49-F238E27FC236}">
                <a16:creationId xmlns:a16="http://schemas.microsoft.com/office/drawing/2014/main" id="{66B84C14-03E5-4BE6-8B34-4DD4A6FCE7DC}"/>
              </a:ext>
            </a:extLst>
          </p:cNvPr>
          <p:cNvSpPr/>
          <p:nvPr/>
        </p:nvSpPr>
        <p:spPr>
          <a:xfrm>
            <a:off x="1346778" y="2273673"/>
            <a:ext cx="17343120" cy="38402"/>
          </a:xfrm>
          <a:prstGeom prst="line">
            <a:avLst/>
          </a:prstGeom>
          <a:ln w="10470">
            <a:solidFill>
              <a:srgbClr val="A18C60"/>
            </a:solidFill>
          </a:ln>
        </p:spPr>
        <p:txBody>
          <a:bodyPr lIns="45719" rIns="45719"/>
          <a:lstStyle/>
          <a:p>
            <a:endParaRPr/>
          </a:p>
        </p:txBody>
      </p:sp>
    </p:spTree>
    <p:extLst>
      <p:ext uri="{BB962C8B-B14F-4D97-AF65-F5344CB8AC3E}">
        <p14:creationId xmlns:p14="http://schemas.microsoft.com/office/powerpoint/2010/main" val="73290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715565" y="3812333"/>
            <a:ext cx="17343121" cy="5566652"/>
          </a:xfrm>
          <a:prstGeom prst="rect">
            <a:avLst/>
          </a:prstGeom>
          <a:noFill/>
        </p:spPr>
        <p:txBody>
          <a:bodyPr wrap="square">
            <a:spAutoFit/>
          </a:bodyPr>
          <a:lstStyle/>
          <a:p>
            <a:pPr algn="ctr" defTabSz="1507023">
              <a:lnSpc>
                <a:spcPct val="90000"/>
              </a:lnSpc>
              <a:spcBef>
                <a:spcPts val="1648"/>
              </a:spcBef>
            </a:pPr>
            <a:r>
              <a:rPr lang="pt-BR" sz="2800" i="1" spc="140" dirty="0">
                <a:solidFill>
                  <a:srgbClr val="535353"/>
                </a:solidFill>
                <a:latin typeface="Arial Narrow" panose="020B0606020202030204" pitchFamily="34" charset="0"/>
              </a:rPr>
              <a:t>A entrevista por competências é aquela em que o entrevistador pede que o candidato conte situações reais por que já passou que possam mostrar como ele fez para atingir uma meta desafiadora ou resolver um problema de comunicação, por exemplo.</a:t>
            </a:r>
            <a:br>
              <a:rPr lang="pt-BR" sz="2800" i="1" spc="140" dirty="0">
                <a:solidFill>
                  <a:srgbClr val="535353"/>
                </a:solidFill>
                <a:latin typeface="Arial Narrow" panose="020B0606020202030204" pitchFamily="34" charset="0"/>
              </a:rPr>
            </a:br>
            <a:br>
              <a:rPr lang="pt-BR" sz="2800" i="1" spc="140" dirty="0">
                <a:solidFill>
                  <a:srgbClr val="535353"/>
                </a:solidFill>
                <a:latin typeface="Arial Narrow" panose="020B0606020202030204" pitchFamily="34" charset="0"/>
              </a:rPr>
            </a:br>
            <a:r>
              <a:rPr lang="pt-BR" sz="2800" i="1" spc="140" dirty="0">
                <a:solidFill>
                  <a:srgbClr val="535353"/>
                </a:solidFill>
                <a:latin typeface="Arial Narrow" panose="020B0606020202030204" pitchFamily="34" charset="0"/>
              </a:rPr>
              <a:t>As perguntas por competência visam a obtenção do C.A.R – Contexto (situação), Ação (atitude) e Resultado (como foi resolvido).</a:t>
            </a:r>
          </a:p>
          <a:p>
            <a:pPr algn="ctr" defTabSz="1507023">
              <a:lnSpc>
                <a:spcPct val="90000"/>
              </a:lnSpc>
              <a:spcBef>
                <a:spcPts val="1648"/>
              </a:spcBef>
            </a:pPr>
            <a:endParaRPr lang="pt-BR" sz="2800" i="1" spc="140" dirty="0">
              <a:solidFill>
                <a:srgbClr val="535353"/>
              </a:solidFill>
              <a:latin typeface="Arial Narrow" panose="020B0606020202030204" pitchFamily="34" charset="0"/>
            </a:endParaRPr>
          </a:p>
          <a:p>
            <a:pPr algn="ctr" defTabSz="1507023">
              <a:lnSpc>
                <a:spcPct val="90000"/>
              </a:lnSpc>
              <a:spcBef>
                <a:spcPts val="1648"/>
              </a:spcBef>
            </a:pPr>
            <a:r>
              <a:rPr lang="pt-BR" sz="2800" i="1" spc="140" dirty="0">
                <a:solidFill>
                  <a:srgbClr val="535353"/>
                </a:solidFill>
                <a:latin typeface="Arial Narrow" panose="020B0606020202030204" pitchFamily="34" charset="0"/>
              </a:rPr>
              <a:t>Mas então, quem seriam essas fênix da área comercial, os profissionais que renascem de suas cinzas para dominarem a era digital? Quais suas novas características e diferenciais? </a:t>
            </a:r>
          </a:p>
          <a:p>
            <a:pPr algn="ctr" defTabSz="1507023">
              <a:lnSpc>
                <a:spcPct val="90000"/>
              </a:lnSpc>
              <a:spcBef>
                <a:spcPts val="1648"/>
              </a:spcBef>
            </a:pPr>
            <a:endParaRPr lang="pt-BR" sz="2800" i="1" spc="140" dirty="0">
              <a:solidFill>
                <a:srgbClr val="535353"/>
              </a:solidFill>
              <a:latin typeface="Arial Narrow" panose="020B0606020202030204" pitchFamily="34" charset="0"/>
            </a:endParaRPr>
          </a:p>
          <a:p>
            <a:pPr algn="ctr" defTabSz="1507023">
              <a:lnSpc>
                <a:spcPct val="90000"/>
              </a:lnSpc>
              <a:spcBef>
                <a:spcPts val="1648"/>
              </a:spcBef>
            </a:pPr>
            <a:r>
              <a:rPr lang="pt-BR" sz="2800" i="1" spc="140" dirty="0">
                <a:solidFill>
                  <a:srgbClr val="535353"/>
                </a:solidFill>
                <a:latin typeface="Arial Narrow" panose="020B0606020202030204" pitchFamily="34" charset="0"/>
              </a:rPr>
              <a:t>Nos próximos slides, veremos um modelo de entrevista por competências para nortear o contato de vocês com as candidatas e identificar esses perfis: </a:t>
            </a:r>
          </a:p>
        </p:txBody>
      </p:sp>
    </p:spTree>
    <p:extLst>
      <p:ext uri="{BB962C8B-B14F-4D97-AF65-F5344CB8AC3E}">
        <p14:creationId xmlns:p14="http://schemas.microsoft.com/office/powerpoint/2010/main" val="3915527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584936" y="3093875"/>
            <a:ext cx="17343121" cy="2829493"/>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APRESENTE-SE </a:t>
            </a:r>
          </a:p>
          <a:p>
            <a:pPr defTabSz="1507023">
              <a:lnSpc>
                <a:spcPct val="90000"/>
              </a:lnSpc>
              <a:spcBef>
                <a:spcPts val="1648"/>
              </a:spcBef>
            </a:pPr>
            <a:r>
              <a:rPr lang="pt-BR" sz="2800" i="1" spc="140" dirty="0">
                <a:solidFill>
                  <a:srgbClr val="535353"/>
                </a:solidFill>
                <a:latin typeface="Arial Narrow" panose="020B0606020202030204" pitchFamily="34" charset="0"/>
              </a:rPr>
              <a:t>Exemplo: </a:t>
            </a:r>
          </a:p>
          <a:p>
            <a:pPr algn="ctr" defTabSz="1507023">
              <a:lnSpc>
                <a:spcPct val="90000"/>
              </a:lnSpc>
              <a:spcBef>
                <a:spcPts val="1648"/>
              </a:spcBef>
            </a:pPr>
            <a:r>
              <a:rPr lang="pt-BR" sz="2800" i="1" spc="140" dirty="0">
                <a:solidFill>
                  <a:srgbClr val="535353"/>
                </a:solidFill>
                <a:latin typeface="Arial Narrow" panose="020B0606020202030204" pitchFamily="34" charset="0"/>
              </a:rPr>
              <a:t>Boa tarde Claudia, tudo bem? Meu nome é Patrícia, sou a gerente da loja. Fiquei feliz com a sua vinda, o objetivo desta entrevista é te conhecer um pouco melhor, então não precisa ficar nervosa, porque vai ser mais um bate papo mesmo, falaremos sobre seu dia-a-dia, seus outros empregos, sobre a nossa empresa e eu farei algumas anotações, tudo bem? Então vamos lá. </a:t>
            </a:r>
          </a:p>
        </p:txBody>
      </p:sp>
      <p:sp>
        <p:nvSpPr>
          <p:cNvPr id="6" name="CaixaDeTexto 5">
            <a:extLst>
              <a:ext uri="{FF2B5EF4-FFF2-40B4-BE49-F238E27FC236}">
                <a16:creationId xmlns:a16="http://schemas.microsoft.com/office/drawing/2014/main" id="{422D5CE1-069B-496C-AC6E-D5B843A476E6}"/>
              </a:ext>
            </a:extLst>
          </p:cNvPr>
          <p:cNvSpPr txBox="1"/>
          <p:nvPr/>
        </p:nvSpPr>
        <p:spPr>
          <a:xfrm>
            <a:off x="1584935" y="6728078"/>
            <a:ext cx="17343121" cy="2259080"/>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PERGUNTE SOBRE A ESCOLARIDADE </a:t>
            </a:r>
          </a:p>
          <a:p>
            <a:pPr algn="ctr" defTabSz="1507023">
              <a:lnSpc>
                <a:spcPct val="90000"/>
              </a:lnSpc>
              <a:spcBef>
                <a:spcPts val="1648"/>
              </a:spcBef>
            </a:pPr>
            <a:r>
              <a:rPr lang="pt-BR" sz="2800" b="1" i="1" spc="140" dirty="0">
                <a:solidFill>
                  <a:srgbClr val="535353"/>
                </a:solidFill>
                <a:latin typeface="Arial Narrow" panose="020B0606020202030204" pitchFamily="34" charset="0"/>
              </a:rPr>
              <a:t> </a:t>
            </a: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Até que grau cursou? </a:t>
            </a:r>
          </a:p>
          <a:p>
            <a:pPr defTabSz="1507023">
              <a:lnSpc>
                <a:spcPct val="90000"/>
              </a:lnSpc>
              <a:spcBef>
                <a:spcPts val="1648"/>
              </a:spcBef>
            </a:pPr>
            <a:r>
              <a:rPr lang="pt-BR" sz="2800" i="1" spc="140" dirty="0">
                <a:solidFill>
                  <a:srgbClr val="535353"/>
                </a:solidFill>
                <a:latin typeface="Arial Narrow" panose="020B0606020202030204" pitchFamily="34" charset="0"/>
              </a:rPr>
              <a:t>Se estiver estudando: qual curso está fazendo? O que está achando? </a:t>
            </a:r>
          </a:p>
        </p:txBody>
      </p:sp>
    </p:spTree>
    <p:extLst>
      <p:ext uri="{BB962C8B-B14F-4D97-AF65-F5344CB8AC3E}">
        <p14:creationId xmlns:p14="http://schemas.microsoft.com/office/powerpoint/2010/main" val="1375025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EE9DE"/>
        </a:solidFill>
        <a:effectLst/>
      </p:bgPr>
    </p:bg>
    <p:spTree>
      <p:nvGrpSpPr>
        <p:cNvPr id="1" name=""/>
        <p:cNvGrpSpPr/>
        <p:nvPr/>
      </p:nvGrpSpPr>
      <p:grpSpPr>
        <a:xfrm>
          <a:off x="0" y="0"/>
          <a:ext cx="0" cy="0"/>
          <a:chOff x="0" y="0"/>
          <a:chExt cx="0" cy="0"/>
        </a:xfrm>
      </p:grpSpPr>
      <p:sp>
        <p:nvSpPr>
          <p:cNvPr id="11" name="object 9">
            <a:extLst>
              <a:ext uri="{FF2B5EF4-FFF2-40B4-BE49-F238E27FC236}">
                <a16:creationId xmlns:a16="http://schemas.microsoft.com/office/drawing/2014/main" id="{2C351D2E-1FD5-4C8E-9646-B221A04F0256}"/>
              </a:ext>
            </a:extLst>
          </p:cNvPr>
          <p:cNvSpPr/>
          <p:nvPr/>
        </p:nvSpPr>
        <p:spPr>
          <a:xfrm>
            <a:off x="1371600" y="2250763"/>
            <a:ext cx="17343120" cy="38402"/>
          </a:xfrm>
          <a:prstGeom prst="line">
            <a:avLst/>
          </a:prstGeom>
          <a:ln w="10470">
            <a:solidFill>
              <a:srgbClr val="A18C60"/>
            </a:solidFill>
          </a:ln>
        </p:spPr>
        <p:txBody>
          <a:bodyPr lIns="45719" rIns="45719"/>
          <a:lstStyle/>
          <a:p>
            <a:endParaRPr/>
          </a:p>
        </p:txBody>
      </p:sp>
      <p:sp>
        <p:nvSpPr>
          <p:cNvPr id="12" name="TÍTULO">
            <a:extLst>
              <a:ext uri="{FF2B5EF4-FFF2-40B4-BE49-F238E27FC236}">
                <a16:creationId xmlns:a16="http://schemas.microsoft.com/office/drawing/2014/main" id="{4C2355C0-7AD2-4982-8490-2FA14B46D214}"/>
              </a:ext>
            </a:extLst>
          </p:cNvPr>
          <p:cNvSpPr txBox="1"/>
          <p:nvPr/>
        </p:nvSpPr>
        <p:spPr>
          <a:xfrm>
            <a:off x="1" y="1210881"/>
            <a:ext cx="20094574" cy="8944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lvl1pPr defTabSz="457200">
              <a:lnSpc>
                <a:spcPct val="120000"/>
              </a:lnSpc>
              <a:defRPr sz="5100" spc="1020">
                <a:solidFill>
                  <a:srgbClr val="B09F72"/>
                </a:solidFill>
                <a:latin typeface="DIN Pro Condensed Medium"/>
                <a:ea typeface="DIN Pro Condensed Medium"/>
                <a:cs typeface="DIN Pro Condensed Medium"/>
                <a:sym typeface="DIN Pro Condensed Medium"/>
              </a:defRPr>
            </a:lvl1pPr>
          </a:lstStyle>
          <a:p>
            <a:pPr algn="ctr"/>
            <a:r>
              <a:rPr lang="pt-BR" sz="4800" spc="1020" dirty="0">
                <a:solidFill>
                  <a:srgbClr val="B09F72"/>
                </a:solidFill>
                <a:latin typeface="Arial Narrow" panose="020B0606020202030204" pitchFamily="34" charset="0"/>
              </a:rPr>
              <a:t>ROTEIRO DE ENTREVISTA POR COMPETÊNCIAS  </a:t>
            </a:r>
          </a:p>
        </p:txBody>
      </p:sp>
      <p:pic>
        <p:nvPicPr>
          <p:cNvPr id="13" name="Imagem" descr="Imagem">
            <a:extLst>
              <a:ext uri="{FF2B5EF4-FFF2-40B4-BE49-F238E27FC236}">
                <a16:creationId xmlns:a16="http://schemas.microsoft.com/office/drawing/2014/main" id="{C6BC0EBD-D68D-4D1E-9AA9-6A714F0BD609}"/>
              </a:ext>
            </a:extLst>
          </p:cNvPr>
          <p:cNvPicPr>
            <a:picLocks noChangeAspect="1"/>
          </p:cNvPicPr>
          <p:nvPr/>
        </p:nvPicPr>
        <p:blipFill>
          <a:blip r:embed="rId2"/>
          <a:stretch>
            <a:fillRect/>
          </a:stretch>
        </p:blipFill>
        <p:spPr>
          <a:xfrm>
            <a:off x="195897" y="10579067"/>
            <a:ext cx="1150881" cy="500169"/>
          </a:xfrm>
          <a:prstGeom prst="rect">
            <a:avLst/>
          </a:prstGeom>
          <a:ln w="12700">
            <a:miter lim="400000"/>
          </a:ln>
        </p:spPr>
      </p:pic>
      <p:sp>
        <p:nvSpPr>
          <p:cNvPr id="8" name="CaixaDeTexto 7">
            <a:extLst>
              <a:ext uri="{FF2B5EF4-FFF2-40B4-BE49-F238E27FC236}">
                <a16:creationId xmlns:a16="http://schemas.microsoft.com/office/drawing/2014/main" id="{ACB47CFC-EB19-4CD2-ADC3-63213EE7C3D9}"/>
              </a:ext>
            </a:extLst>
          </p:cNvPr>
          <p:cNvSpPr txBox="1"/>
          <p:nvPr/>
        </p:nvSpPr>
        <p:spPr>
          <a:xfrm>
            <a:off x="1584936" y="3093875"/>
            <a:ext cx="17343121" cy="2852063"/>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PERGUNTE SOBRE AS EXPERIÊNCIAS PROFISSIONAIS </a:t>
            </a:r>
          </a:p>
          <a:p>
            <a:pPr algn="ctr" defTabSz="1507023">
              <a:lnSpc>
                <a:spcPct val="90000"/>
              </a:lnSpc>
              <a:spcBef>
                <a:spcPts val="1648"/>
              </a:spcBef>
            </a:pPr>
            <a:endParaRPr lang="pt-BR" sz="2800" i="1" spc="140" dirty="0">
              <a:solidFill>
                <a:srgbClr val="535353"/>
              </a:solidFill>
              <a:latin typeface="Arial Narrow" panose="020B0606020202030204" pitchFamily="34" charset="0"/>
            </a:endParaRPr>
          </a:p>
          <a:p>
            <a:pPr defTabSz="1507023">
              <a:lnSpc>
                <a:spcPct val="90000"/>
              </a:lnSpc>
              <a:spcBef>
                <a:spcPts val="1648"/>
              </a:spcBef>
            </a:pPr>
            <a:r>
              <a:rPr lang="pt-BR" sz="2800" i="1" spc="140" dirty="0">
                <a:solidFill>
                  <a:srgbClr val="535353"/>
                </a:solidFill>
                <a:latin typeface="Arial Narrow" panose="020B0606020202030204" pitchFamily="34" charset="0"/>
              </a:rPr>
              <a:t>Conte-me sobre suas 2 últimas experiências profissionais. </a:t>
            </a:r>
          </a:p>
          <a:p>
            <a:pPr defTabSz="1507023">
              <a:lnSpc>
                <a:spcPct val="90000"/>
              </a:lnSpc>
              <a:spcBef>
                <a:spcPts val="1648"/>
              </a:spcBef>
            </a:pPr>
            <a:r>
              <a:rPr lang="pt-BR" sz="2800" i="1" spc="140" dirty="0">
                <a:solidFill>
                  <a:srgbClr val="535353"/>
                </a:solidFill>
                <a:latin typeface="Arial Narrow" panose="020B0606020202030204" pitchFamily="34" charset="0"/>
              </a:rPr>
              <a:t>De qual emprego mais gostou? De qual menos gostou? Por quê? </a:t>
            </a:r>
          </a:p>
          <a:p>
            <a:pPr defTabSz="1507023">
              <a:lnSpc>
                <a:spcPct val="90000"/>
              </a:lnSpc>
              <a:spcBef>
                <a:spcPts val="1648"/>
              </a:spcBef>
            </a:pPr>
            <a:r>
              <a:rPr lang="pt-BR" sz="2800" i="1" spc="140" dirty="0">
                <a:solidFill>
                  <a:srgbClr val="535353"/>
                </a:solidFill>
                <a:latin typeface="Arial Narrow" panose="020B0606020202030204" pitchFamily="34" charset="0"/>
              </a:rPr>
              <a:t>O que você gostaria de conquistar em seu próximo emprego que ainda não conquistou? </a:t>
            </a:r>
          </a:p>
        </p:txBody>
      </p:sp>
      <p:sp>
        <p:nvSpPr>
          <p:cNvPr id="6" name="CaixaDeTexto 5">
            <a:extLst>
              <a:ext uri="{FF2B5EF4-FFF2-40B4-BE49-F238E27FC236}">
                <a16:creationId xmlns:a16="http://schemas.microsoft.com/office/drawing/2014/main" id="{422D5CE1-069B-496C-AC6E-D5B843A476E6}"/>
              </a:ext>
            </a:extLst>
          </p:cNvPr>
          <p:cNvSpPr txBox="1"/>
          <p:nvPr/>
        </p:nvSpPr>
        <p:spPr>
          <a:xfrm>
            <a:off x="1371599" y="6220710"/>
            <a:ext cx="17343121" cy="4608441"/>
          </a:xfrm>
          <a:prstGeom prst="rect">
            <a:avLst/>
          </a:prstGeom>
          <a:noFill/>
        </p:spPr>
        <p:txBody>
          <a:bodyPr wrap="square">
            <a:spAutoFit/>
          </a:bodyPr>
          <a:lstStyle/>
          <a:p>
            <a:pPr algn="ctr" defTabSz="1507023">
              <a:lnSpc>
                <a:spcPct val="90000"/>
              </a:lnSpc>
              <a:spcBef>
                <a:spcPts val="1648"/>
              </a:spcBef>
            </a:pPr>
            <a:r>
              <a:rPr lang="pt-BR" sz="2800" b="1" i="1" spc="140" dirty="0">
                <a:solidFill>
                  <a:srgbClr val="535353"/>
                </a:solidFill>
                <a:latin typeface="Arial Narrow" panose="020B0606020202030204" pitchFamily="34" charset="0"/>
              </a:rPr>
              <a:t>FIQUE ATENTO NESSA HORA </a:t>
            </a:r>
          </a:p>
          <a:p>
            <a:pPr algn="ctr" defTabSz="1507023">
              <a:lnSpc>
                <a:spcPct val="90000"/>
              </a:lnSpc>
              <a:spcBef>
                <a:spcPts val="1648"/>
              </a:spcBef>
            </a:pPr>
            <a:r>
              <a:rPr lang="pt-BR" sz="2800" b="1" i="1" spc="140" dirty="0">
                <a:solidFill>
                  <a:srgbClr val="535353"/>
                </a:solidFill>
                <a:latin typeface="Arial Narrow" panose="020B0606020202030204" pitchFamily="34" charset="0"/>
              </a:rPr>
              <a:t> </a:t>
            </a:r>
            <a:endParaRPr lang="pt-BR" sz="2800" i="1" spc="140" dirty="0">
              <a:solidFill>
                <a:srgbClr val="535353"/>
              </a:solidFill>
              <a:latin typeface="Arial Narrow" panose="020B0606020202030204" pitchFamily="34" charset="0"/>
            </a:endParaRP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O tempo de permanência em cada um dos empregos;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Quanto tempo entre um emprego e outro (lacuna) </a:t>
            </a:r>
          </a:p>
          <a:p>
            <a:pPr marL="514350" indent="-514350" defTabSz="1507023">
              <a:lnSpc>
                <a:spcPct val="90000"/>
              </a:lnSpc>
              <a:spcBef>
                <a:spcPts val="1648"/>
              </a:spcBef>
              <a:buFont typeface="+mj-lt"/>
              <a:buAutoNum type="arabicPeriod"/>
            </a:pPr>
            <a:r>
              <a:rPr lang="pt-BR" sz="2800" i="1" spc="140" dirty="0">
                <a:solidFill>
                  <a:srgbClr val="535353"/>
                </a:solidFill>
                <a:latin typeface="Arial Narrow" panose="020B0606020202030204" pitchFamily="34" charset="0"/>
              </a:rPr>
              <a:t>Motivos dos desligamentos </a:t>
            </a:r>
          </a:p>
          <a:p>
            <a:pPr defTabSz="1507023">
              <a:lnSpc>
                <a:spcPct val="90000"/>
              </a:lnSpc>
              <a:spcBef>
                <a:spcPts val="1648"/>
              </a:spcBef>
            </a:pPr>
            <a:r>
              <a:rPr lang="pt-BR" sz="2800" i="1" spc="140" dirty="0">
                <a:solidFill>
                  <a:srgbClr val="535353"/>
                </a:solidFill>
                <a:latin typeface="Arial Narrow" panose="020B0606020202030204" pitchFamily="34" charset="0"/>
              </a:rPr>
              <a:t>Dica extra: entre em contato após a entrevista com o último emprego e procure o responsável para referências e finalize com a pergunta: “você contrataria essa pessoa novamente?” Se a pessoa falar que sim, há grandes chances de ser uma boa profissional. Se falar que não contrataria, pode ser que haja alguma coisa que a pessoa não se sinta à vontade para dizer, então fique atenta. </a:t>
            </a:r>
          </a:p>
        </p:txBody>
      </p:sp>
    </p:spTree>
    <p:extLst>
      <p:ext uri="{BB962C8B-B14F-4D97-AF65-F5344CB8AC3E}">
        <p14:creationId xmlns:p14="http://schemas.microsoft.com/office/powerpoint/2010/main" val="836014158"/>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2841</TotalTime>
  <Words>2184</Words>
  <Application>Microsoft Office PowerPoint</Application>
  <PresentationFormat>Personalizar</PresentationFormat>
  <Paragraphs>176</Paragraphs>
  <Slides>19</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19</vt:i4>
      </vt:variant>
    </vt:vector>
  </HeadingPairs>
  <TitlesOfParts>
    <vt:vector size="26" baseType="lpstr">
      <vt:lpstr>Arial</vt:lpstr>
      <vt:lpstr>Arial Narrow</vt:lpstr>
      <vt:lpstr>Calibri</vt:lpstr>
      <vt:lpstr>Calibri Light</vt:lpstr>
      <vt:lpstr>DIN Pro Condensed Light</vt:lpstr>
      <vt:lpstr>Wingdings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Treinamento de desligamento</dc:title>
  <dc:creator>Rayza Bastos</dc:creator>
  <cp:lastModifiedBy>Simone Dias</cp:lastModifiedBy>
  <cp:revision>72</cp:revision>
  <dcterms:created xsi:type="dcterms:W3CDTF">2021-06-06T20:12:34Z</dcterms:created>
  <dcterms:modified xsi:type="dcterms:W3CDTF">2021-10-11T13:56:38Z</dcterms:modified>
</cp:coreProperties>
</file>